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8"/>
  </p:notesMasterIdLst>
  <p:handoutMasterIdLst>
    <p:handoutMasterId r:id="rId39"/>
  </p:handoutMasterIdLst>
  <p:sldIdLst>
    <p:sldId id="256" r:id="rId2"/>
    <p:sldId id="358" r:id="rId3"/>
    <p:sldId id="472" r:id="rId4"/>
    <p:sldId id="580" r:id="rId5"/>
    <p:sldId id="581" r:id="rId6"/>
    <p:sldId id="407" r:id="rId7"/>
    <p:sldId id="408" r:id="rId8"/>
    <p:sldId id="525" r:id="rId9"/>
    <p:sldId id="260" r:id="rId10"/>
    <p:sldId id="388" r:id="rId11"/>
    <p:sldId id="305" r:id="rId12"/>
    <p:sldId id="344" r:id="rId13"/>
    <p:sldId id="351" r:id="rId14"/>
    <p:sldId id="575" r:id="rId15"/>
    <p:sldId id="577" r:id="rId16"/>
    <p:sldId id="578" r:id="rId17"/>
    <p:sldId id="579" r:id="rId18"/>
    <p:sldId id="574" r:id="rId19"/>
    <p:sldId id="545" r:id="rId20"/>
    <p:sldId id="546" r:id="rId21"/>
    <p:sldId id="345" r:id="rId22"/>
    <p:sldId id="547" r:id="rId23"/>
    <p:sldId id="548" r:id="rId24"/>
    <p:sldId id="549" r:id="rId25"/>
    <p:sldId id="550" r:id="rId26"/>
    <p:sldId id="551" r:id="rId27"/>
    <p:sldId id="552" r:id="rId28"/>
    <p:sldId id="553" r:id="rId29"/>
    <p:sldId id="554" r:id="rId30"/>
    <p:sldId id="555" r:id="rId31"/>
    <p:sldId id="556" r:id="rId32"/>
    <p:sldId id="557" r:id="rId33"/>
    <p:sldId id="558" r:id="rId34"/>
    <p:sldId id="559" r:id="rId35"/>
    <p:sldId id="560" r:id="rId36"/>
    <p:sldId id="561" r:id="rId37"/>
  </p:sldIdLst>
  <p:sldSz cx="9144000" cy="6858000" type="screen4x3"/>
  <p:notesSz cx="6669088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8EE"/>
    <a:srgbClr val="97C9EE"/>
    <a:srgbClr val="156D3D"/>
    <a:srgbClr val="146C3C"/>
    <a:srgbClr val="FF3300"/>
    <a:srgbClr val="FFFFFF"/>
    <a:srgbClr val="FF9900"/>
    <a:srgbClr val="FF9966"/>
    <a:srgbClr val="CCFF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598" autoAdjust="0"/>
  </p:normalViewPr>
  <p:slideViewPr>
    <p:cSldViewPr>
      <p:cViewPr>
        <p:scale>
          <a:sx n="118" d="100"/>
          <a:sy n="118" d="100"/>
        </p:scale>
        <p:origin x="-171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148" y="-10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137" cy="4942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5" tIns="47753" rIns="95505" bIns="47753" numCol="1" anchor="t" anchorCtr="0" compatLnSpc="1">
            <a:prstTxWarp prst="textNoShape">
              <a:avLst/>
            </a:prstTxWarp>
          </a:bodyPr>
          <a:lstStyle>
            <a:lvl1pPr defTabSz="95448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61" y="0"/>
            <a:ext cx="2890137" cy="4942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5" tIns="47753" rIns="95505" bIns="47753" numCol="1" anchor="t" anchorCtr="0" compatLnSpc="1">
            <a:prstTxWarp prst="textNoShape">
              <a:avLst/>
            </a:prstTxWarp>
          </a:bodyPr>
          <a:lstStyle>
            <a:lvl1pPr algn="r" defTabSz="95448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384"/>
            <a:ext cx="2890137" cy="49271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5" tIns="47753" rIns="95505" bIns="47753" numCol="1" anchor="b" anchorCtr="0" compatLnSpc="1">
            <a:prstTxWarp prst="textNoShape">
              <a:avLst/>
            </a:prstTxWarp>
          </a:bodyPr>
          <a:lstStyle>
            <a:lvl1pPr defTabSz="95448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61" y="9432384"/>
            <a:ext cx="2890137" cy="49271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5" tIns="47753" rIns="95505" bIns="47753" numCol="1" anchor="b" anchorCtr="0" compatLnSpc="1">
            <a:prstTxWarp prst="textNoShape">
              <a:avLst/>
            </a:prstTxWarp>
          </a:bodyPr>
          <a:lstStyle>
            <a:lvl1pPr algn="r" defTabSz="954480">
              <a:defRPr sz="1300"/>
            </a:lvl1pPr>
          </a:lstStyle>
          <a:p>
            <a:fld id="{B2A841DB-445D-49BA-A3FB-E293C8B5341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85462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137" cy="4942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5" tIns="47753" rIns="95505" bIns="47753" numCol="1" anchor="t" anchorCtr="0" compatLnSpc="1">
            <a:prstTxWarp prst="textNoShape">
              <a:avLst/>
            </a:prstTxWarp>
          </a:bodyPr>
          <a:lstStyle>
            <a:lvl1pPr defTabSz="95448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1" y="0"/>
            <a:ext cx="2890137" cy="4942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5" tIns="47753" rIns="95505" bIns="47753" numCol="1" anchor="t" anchorCtr="0" compatLnSpc="1">
            <a:prstTxWarp prst="textNoShape">
              <a:avLst/>
            </a:prstTxWarp>
          </a:bodyPr>
          <a:lstStyle>
            <a:lvl1pPr algn="r" defTabSz="95448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102" y="4713113"/>
            <a:ext cx="5332884" cy="446829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5" tIns="47753" rIns="95505" bIns="477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84"/>
            <a:ext cx="2890137" cy="49271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5" tIns="47753" rIns="95505" bIns="47753" numCol="1" anchor="b" anchorCtr="0" compatLnSpc="1">
            <a:prstTxWarp prst="textNoShape">
              <a:avLst/>
            </a:prstTxWarp>
          </a:bodyPr>
          <a:lstStyle>
            <a:lvl1pPr defTabSz="95448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1" y="9432384"/>
            <a:ext cx="2890137" cy="49271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5" tIns="47753" rIns="95505" bIns="47753" numCol="1" anchor="b" anchorCtr="0" compatLnSpc="1">
            <a:prstTxWarp prst="textNoShape">
              <a:avLst/>
            </a:prstTxWarp>
          </a:bodyPr>
          <a:lstStyle>
            <a:lvl1pPr algn="r" defTabSz="954480">
              <a:defRPr sz="1300"/>
            </a:lvl1pPr>
          </a:lstStyle>
          <a:p>
            <a:fld id="{DB5DE73B-40ED-4591-8067-259EC1D13AF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12137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2950"/>
            <a:ext cx="4965700" cy="3725863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102" y="4714653"/>
            <a:ext cx="5332884" cy="44682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5175"/>
            <a:ext cx="5118100" cy="3840163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38" y="4861155"/>
            <a:ext cx="5678425" cy="4607459"/>
          </a:xfrm>
        </p:spPr>
        <p:txBody>
          <a:bodyPr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15000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5175"/>
            <a:ext cx="5118100" cy="3840163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38" y="4861155"/>
            <a:ext cx="5678425" cy="4607459"/>
          </a:xfrm>
        </p:spPr>
        <p:txBody>
          <a:bodyPr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10032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 userDrawn="1"/>
        </p:nvSpPr>
        <p:spPr bwMode="auto">
          <a:xfrm>
            <a:off x="0" y="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 rot="16200000">
            <a:off x="-2905919" y="2905919"/>
            <a:ext cx="6453188" cy="6413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>
              <a:spcBef>
                <a:spcPct val="5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Swis721 Ex BT" pitchFamily="34" charset="0"/>
              </a:rPr>
              <a:t>AGENCIA DE LAS CUALIFICACIONES PROFESIONALES DE ARAGÓN</a:t>
            </a:r>
          </a:p>
        </p:txBody>
      </p:sp>
      <p:grpSp>
        <p:nvGrpSpPr>
          <p:cNvPr id="4" name="Group 14"/>
          <p:cNvGrpSpPr>
            <a:grpSpLocks/>
          </p:cNvGrpSpPr>
          <p:nvPr userDrawn="1"/>
        </p:nvGrpSpPr>
        <p:grpSpPr bwMode="auto">
          <a:xfrm flipV="1">
            <a:off x="107950" y="6167438"/>
            <a:ext cx="4464050" cy="69850"/>
            <a:chOff x="68" y="3884"/>
            <a:chExt cx="2539" cy="0"/>
          </a:xfrm>
        </p:grpSpPr>
        <p:sp>
          <p:nvSpPr>
            <p:cNvPr id="5" name="Line 11"/>
            <p:cNvSpPr>
              <a:spLocks noChangeShapeType="1"/>
            </p:cNvSpPr>
            <p:nvPr userDrawn="1"/>
          </p:nvSpPr>
          <p:spPr bwMode="auto">
            <a:xfrm>
              <a:off x="385" y="2147483647"/>
              <a:ext cx="2222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Line 13"/>
            <p:cNvSpPr>
              <a:spLocks noChangeShapeType="1"/>
            </p:cNvSpPr>
            <p:nvPr userDrawn="1"/>
          </p:nvSpPr>
          <p:spPr bwMode="auto">
            <a:xfrm flipH="1">
              <a:off x="68" y="2147483647"/>
              <a:ext cx="317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7" name="Group 14"/>
          <p:cNvGrpSpPr>
            <a:grpSpLocks/>
          </p:cNvGrpSpPr>
          <p:nvPr userDrawn="1"/>
        </p:nvGrpSpPr>
        <p:grpSpPr bwMode="auto">
          <a:xfrm flipV="1">
            <a:off x="107950" y="6165850"/>
            <a:ext cx="4464050" cy="69850"/>
            <a:chOff x="68" y="3884"/>
            <a:chExt cx="2539" cy="0"/>
          </a:xfrm>
        </p:grpSpPr>
        <p:sp>
          <p:nvSpPr>
            <p:cNvPr id="8" name="Line 11"/>
            <p:cNvSpPr>
              <a:spLocks noChangeShapeType="1"/>
            </p:cNvSpPr>
            <p:nvPr userDrawn="1"/>
          </p:nvSpPr>
          <p:spPr bwMode="auto">
            <a:xfrm>
              <a:off x="385" y="2147483647"/>
              <a:ext cx="2222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 userDrawn="1"/>
          </p:nvSpPr>
          <p:spPr bwMode="auto">
            <a:xfrm flipH="1">
              <a:off x="68" y="2147483647"/>
              <a:ext cx="317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0" name="Line 11"/>
          <p:cNvSpPr>
            <a:spLocks noChangeShapeType="1"/>
          </p:cNvSpPr>
          <p:nvPr userDrawn="1"/>
        </p:nvSpPr>
        <p:spPr bwMode="auto">
          <a:xfrm flipV="1">
            <a:off x="611188" y="6237288"/>
            <a:ext cx="3906837" cy="0"/>
          </a:xfrm>
          <a:prstGeom prst="line">
            <a:avLst/>
          </a:prstGeom>
          <a:noFill/>
          <a:ln w="508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 userDrawn="1"/>
        </p:nvSpPr>
        <p:spPr bwMode="auto">
          <a:xfrm flipH="1" flipV="1">
            <a:off x="196850" y="6237288"/>
            <a:ext cx="414338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2" name="Group 23"/>
          <p:cNvGrpSpPr>
            <a:grpSpLocks/>
          </p:cNvGrpSpPr>
          <p:nvPr userDrawn="1"/>
        </p:nvGrpSpPr>
        <p:grpSpPr bwMode="auto">
          <a:xfrm rot="5400000">
            <a:off x="988219" y="5966619"/>
            <a:ext cx="523875" cy="1169987"/>
            <a:chOff x="5239" y="0"/>
            <a:chExt cx="521" cy="1309"/>
          </a:xfrm>
        </p:grpSpPr>
        <p:pic>
          <p:nvPicPr>
            <p:cNvPr id="13" name="Picture 21"/>
            <p:cNvPicPr>
              <a:picLocks noChangeAspect="1" noChangeArrowheads="1"/>
            </p:cNvPicPr>
            <p:nvPr userDrawn="1"/>
          </p:nvPicPr>
          <p:blipFill>
            <a:blip r:embed="rId2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0"/>
              <a:ext cx="504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799"/>
              <a:ext cx="521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6414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3"/>
          <p:cNvSpPr txBox="1">
            <a:spLocks noChangeArrowheads="1"/>
          </p:cNvSpPr>
          <p:nvPr userDrawn="1"/>
        </p:nvSpPr>
        <p:spPr bwMode="auto">
          <a:xfrm>
            <a:off x="755650" y="141288"/>
            <a:ext cx="5586413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defRPr/>
            </a:pPr>
            <a:r>
              <a:rPr lang="es-ES" altLang="es-ES" sz="1400" b="1" dirty="0">
                <a:solidFill>
                  <a:prstClr val="black"/>
                </a:solidFill>
                <a:latin typeface="Swis721 Ex BT" pitchFamily="34" charset="0"/>
              </a:rPr>
              <a:t>P</a:t>
            </a:r>
            <a:r>
              <a:rPr lang="es-ES" altLang="es-ES" sz="900" b="1" dirty="0">
                <a:solidFill>
                  <a:prstClr val="black"/>
                </a:solidFill>
                <a:latin typeface="Swis721 Ex BT" pitchFamily="34" charset="0"/>
              </a:rPr>
              <a:t>ROCEDIMIENTO DE </a:t>
            </a:r>
            <a:r>
              <a:rPr lang="es-ES" altLang="es-ES" sz="1400" b="1" dirty="0">
                <a:solidFill>
                  <a:prstClr val="black"/>
                </a:solidFill>
                <a:latin typeface="Swis721 Ex BT" pitchFamily="34" charset="0"/>
              </a:rPr>
              <a:t>E</a:t>
            </a:r>
            <a:r>
              <a:rPr lang="es-ES" altLang="es-ES" sz="900" b="1" dirty="0">
                <a:solidFill>
                  <a:prstClr val="black"/>
                </a:solidFill>
                <a:latin typeface="Swis721 Ex BT" pitchFamily="34" charset="0"/>
              </a:rPr>
              <a:t>VALUACIÓN Y </a:t>
            </a:r>
            <a:r>
              <a:rPr lang="es-ES" altLang="es-ES" sz="1400" b="1" dirty="0">
                <a:solidFill>
                  <a:prstClr val="black"/>
                </a:solidFill>
                <a:latin typeface="Swis721 Ex BT" pitchFamily="34" charset="0"/>
              </a:rPr>
              <a:t>A</a:t>
            </a:r>
            <a:r>
              <a:rPr lang="es-ES" altLang="es-ES" sz="900" b="1" dirty="0">
                <a:solidFill>
                  <a:prstClr val="black"/>
                </a:solidFill>
                <a:latin typeface="Swis721 Ex BT" pitchFamily="34" charset="0"/>
              </a:rPr>
              <a:t>CREDITACIÓN DE </a:t>
            </a:r>
            <a:r>
              <a:rPr lang="es-ES" altLang="es-ES" sz="1400" b="1" dirty="0">
                <a:solidFill>
                  <a:prstClr val="black"/>
                </a:solidFill>
                <a:latin typeface="Swis721 Ex BT" pitchFamily="34" charset="0"/>
              </a:rPr>
              <a:t>C</a:t>
            </a:r>
            <a:r>
              <a:rPr lang="es-ES" altLang="es-ES" sz="900" b="1" dirty="0">
                <a:solidFill>
                  <a:prstClr val="black"/>
                </a:solidFill>
                <a:latin typeface="Swis721 Ex BT" pitchFamily="34" charset="0"/>
              </a:rPr>
              <a:t>OMPETENCIAS</a:t>
            </a:r>
            <a:r>
              <a:rPr lang="es-ES" altLang="es-ES" sz="900" b="1" dirty="0" smtClean="0">
                <a:solidFill>
                  <a:prstClr val="black"/>
                </a:solidFill>
                <a:latin typeface="Swis721 Ex BT" pitchFamily="34" charset="0"/>
              </a:rPr>
              <a:t>.</a:t>
            </a:r>
            <a:endParaRPr lang="es-ES" altLang="es-ES" sz="900" b="1" dirty="0">
              <a:solidFill>
                <a:prstClr val="black"/>
              </a:solidFill>
              <a:latin typeface="Swis721 Ex BT" pitchFamily="34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 userDrawn="1"/>
        </p:nvSpPr>
        <p:spPr bwMode="auto">
          <a:xfrm>
            <a:off x="893763" y="423863"/>
            <a:ext cx="5097462" cy="2243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70000"/>
              </a:spcBef>
              <a:defRPr/>
            </a:pPr>
            <a:r>
              <a:rPr lang="es-ES" altLang="es-ES" sz="1200" b="1" dirty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- </a:t>
            </a:r>
            <a:r>
              <a:rPr lang="es-ES" altLang="es-ES" sz="1200" b="1" dirty="0" smtClean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REUNIÓN</a:t>
            </a:r>
            <a:r>
              <a:rPr lang="es-ES" altLang="es-ES" sz="1200" b="1" baseline="0" dirty="0" smtClean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 GRUPAL</a:t>
            </a:r>
            <a:r>
              <a:rPr lang="es-ES" altLang="es-ES" sz="1200" b="1" dirty="0" smtClean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 </a:t>
            </a:r>
            <a:r>
              <a:rPr lang="es-ES" altLang="es-ES" sz="1200" b="1" dirty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-</a:t>
            </a:r>
          </a:p>
        </p:txBody>
      </p:sp>
      <p:sp>
        <p:nvSpPr>
          <p:cNvPr id="23" name="Text Box 43"/>
          <p:cNvSpPr txBox="1">
            <a:spLocks noChangeArrowheads="1"/>
          </p:cNvSpPr>
          <p:nvPr userDrawn="1"/>
        </p:nvSpPr>
        <p:spPr bwMode="auto">
          <a:xfrm>
            <a:off x="5407099" y="260350"/>
            <a:ext cx="2981325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es-ES" altLang="es-ES" sz="800" b="1" dirty="0" smtClean="0">
                <a:solidFill>
                  <a:prstClr val="black"/>
                </a:solidFill>
                <a:latin typeface="Swis721 Ex BT" pitchFamily="34" charset="0"/>
              </a:rPr>
              <a:t>ADF2017-15  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es-ES" altLang="es-ES" sz="800" u="sng" dirty="0" smtClean="0">
                <a:solidFill>
                  <a:prstClr val="black"/>
                </a:solidFill>
                <a:latin typeface="Swis721 Ex BT" pitchFamily="34" charset="0"/>
              </a:rPr>
              <a:t>ACTIVIDADES DE NATACIÓN</a:t>
            </a:r>
            <a:endParaRPr lang="es-ES" altLang="es-ES" sz="800" u="sng" dirty="0">
              <a:solidFill>
                <a:prstClr val="black"/>
              </a:solidFill>
              <a:latin typeface="Swis721 Ex BT" pitchFamily="34" charset="0"/>
            </a:endParaRPr>
          </a:p>
        </p:txBody>
      </p:sp>
      <p:sp>
        <p:nvSpPr>
          <p:cNvPr id="25" name="Text Box 43"/>
          <p:cNvSpPr txBox="1">
            <a:spLocks noChangeArrowheads="1"/>
          </p:cNvSpPr>
          <p:nvPr userDrawn="1"/>
        </p:nvSpPr>
        <p:spPr bwMode="auto">
          <a:xfrm>
            <a:off x="4662561" y="781482"/>
            <a:ext cx="3725863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es-ES" altLang="es-ES" sz="800" b="1" dirty="0" smtClean="0">
                <a:solidFill>
                  <a:prstClr val="black"/>
                </a:solidFill>
                <a:latin typeface="Swis721 Ex BT" pitchFamily="34" charset="0"/>
              </a:rPr>
              <a:t>AGA2017-16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es-ES" altLang="es-ES" sz="800" u="sng" dirty="0" smtClean="0">
                <a:solidFill>
                  <a:prstClr val="black"/>
                </a:solidFill>
                <a:latin typeface="Swis721 Ex BT" pitchFamily="34" charset="0"/>
              </a:rPr>
              <a:t>ACTIVIDADES AUXILIARES JARDINERIA</a:t>
            </a:r>
            <a:endParaRPr lang="es-ES" altLang="es-ES" sz="800" u="sng" dirty="0">
              <a:solidFill>
                <a:prstClr val="black"/>
              </a:solidFill>
              <a:latin typeface="Swis721 Ex BT" pitchFamily="34" charset="0"/>
            </a:endParaRPr>
          </a:p>
        </p:txBody>
      </p:sp>
      <p:pic>
        <p:nvPicPr>
          <p:cNvPr id="21" name="Picture 2" descr="http://servicios.aragon.es/pwac/binario.verBinario.do?idBinario=19304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97" y="702950"/>
            <a:ext cx="495617" cy="4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servicios.aragon.es/pwac/binario.verBinario.do?idBinario=19323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77" y="141288"/>
            <a:ext cx="521137" cy="4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3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49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l PE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 userDrawn="1"/>
        </p:nvSpPr>
        <p:spPr bwMode="auto">
          <a:xfrm>
            <a:off x="0" y="0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 rot="16200000">
            <a:off x="-2905919" y="2905919"/>
            <a:ext cx="6453188" cy="6413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eaLnBrk="1" hangingPunct="1">
              <a:spcBef>
                <a:spcPct val="5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Swis721 Ex BT" pitchFamily="34" charset="0"/>
              </a:rPr>
              <a:t>AGENCIA DE LAS CUALIFICACIONES PROFESIONALES DE ARAGÓN</a:t>
            </a:r>
          </a:p>
        </p:txBody>
      </p:sp>
      <p:grpSp>
        <p:nvGrpSpPr>
          <p:cNvPr id="4" name="Group 14"/>
          <p:cNvGrpSpPr>
            <a:grpSpLocks/>
          </p:cNvGrpSpPr>
          <p:nvPr userDrawn="1"/>
        </p:nvGrpSpPr>
        <p:grpSpPr bwMode="auto">
          <a:xfrm flipV="1">
            <a:off x="107950" y="6167438"/>
            <a:ext cx="4464050" cy="69850"/>
            <a:chOff x="68" y="3884"/>
            <a:chExt cx="2539" cy="0"/>
          </a:xfrm>
        </p:grpSpPr>
        <p:sp>
          <p:nvSpPr>
            <p:cNvPr id="5" name="Line 11"/>
            <p:cNvSpPr>
              <a:spLocks noChangeShapeType="1"/>
            </p:cNvSpPr>
            <p:nvPr userDrawn="1"/>
          </p:nvSpPr>
          <p:spPr bwMode="auto">
            <a:xfrm>
              <a:off x="385" y="2147483647"/>
              <a:ext cx="2222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Line 13"/>
            <p:cNvSpPr>
              <a:spLocks noChangeShapeType="1"/>
            </p:cNvSpPr>
            <p:nvPr userDrawn="1"/>
          </p:nvSpPr>
          <p:spPr bwMode="auto">
            <a:xfrm flipH="1">
              <a:off x="68" y="2147483647"/>
              <a:ext cx="317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" name="Group 14"/>
          <p:cNvGrpSpPr>
            <a:grpSpLocks/>
          </p:cNvGrpSpPr>
          <p:nvPr userDrawn="1"/>
        </p:nvGrpSpPr>
        <p:grpSpPr bwMode="auto">
          <a:xfrm flipV="1">
            <a:off x="107950" y="6165850"/>
            <a:ext cx="4464050" cy="69850"/>
            <a:chOff x="68" y="3884"/>
            <a:chExt cx="2539" cy="0"/>
          </a:xfrm>
        </p:grpSpPr>
        <p:sp>
          <p:nvSpPr>
            <p:cNvPr id="8" name="Line 11"/>
            <p:cNvSpPr>
              <a:spLocks noChangeShapeType="1"/>
            </p:cNvSpPr>
            <p:nvPr userDrawn="1"/>
          </p:nvSpPr>
          <p:spPr bwMode="auto">
            <a:xfrm>
              <a:off x="385" y="2147483647"/>
              <a:ext cx="2222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Line 13"/>
            <p:cNvSpPr>
              <a:spLocks noChangeShapeType="1"/>
            </p:cNvSpPr>
            <p:nvPr userDrawn="1"/>
          </p:nvSpPr>
          <p:spPr bwMode="auto">
            <a:xfrm flipH="1">
              <a:off x="68" y="2147483647"/>
              <a:ext cx="317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" name="Line 11"/>
          <p:cNvSpPr>
            <a:spLocks noChangeShapeType="1"/>
          </p:cNvSpPr>
          <p:nvPr userDrawn="1"/>
        </p:nvSpPr>
        <p:spPr bwMode="auto">
          <a:xfrm flipV="1">
            <a:off x="611188" y="6237288"/>
            <a:ext cx="3906837" cy="0"/>
          </a:xfrm>
          <a:prstGeom prst="line">
            <a:avLst/>
          </a:prstGeom>
          <a:noFill/>
          <a:ln w="508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 userDrawn="1"/>
        </p:nvSpPr>
        <p:spPr bwMode="auto">
          <a:xfrm flipH="1" flipV="1">
            <a:off x="196850" y="6237288"/>
            <a:ext cx="414338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2" name="Group 23"/>
          <p:cNvGrpSpPr>
            <a:grpSpLocks/>
          </p:cNvGrpSpPr>
          <p:nvPr userDrawn="1"/>
        </p:nvGrpSpPr>
        <p:grpSpPr bwMode="auto">
          <a:xfrm rot="5400000">
            <a:off x="988219" y="5966619"/>
            <a:ext cx="523875" cy="1169987"/>
            <a:chOff x="5239" y="0"/>
            <a:chExt cx="521" cy="1309"/>
          </a:xfrm>
        </p:grpSpPr>
        <p:pic>
          <p:nvPicPr>
            <p:cNvPr id="13" name="Picture 21"/>
            <p:cNvPicPr>
              <a:picLocks noChangeAspect="1" noChangeArrowheads="1"/>
            </p:cNvPicPr>
            <p:nvPr userDrawn="1"/>
          </p:nvPicPr>
          <p:blipFill>
            <a:blip r:embed="rId2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0"/>
              <a:ext cx="504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799"/>
              <a:ext cx="521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6414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3"/>
          <p:cNvSpPr txBox="1">
            <a:spLocks noChangeArrowheads="1"/>
          </p:cNvSpPr>
          <p:nvPr userDrawn="1"/>
        </p:nvSpPr>
        <p:spPr bwMode="auto">
          <a:xfrm>
            <a:off x="2700338" y="142875"/>
            <a:ext cx="660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70000"/>
              </a:spcBef>
              <a:defRPr/>
            </a:pPr>
            <a:r>
              <a:rPr lang="es-ES" altLang="es-ES" sz="1400" b="1" dirty="0" smtClean="0">
                <a:solidFill>
                  <a:prstClr val="black"/>
                </a:solidFill>
                <a:latin typeface="Swis721 Ex BT" pitchFamily="34" charset="0"/>
              </a:rPr>
              <a:t>A</a:t>
            </a:r>
            <a:r>
              <a:rPr lang="es-ES" altLang="es-ES" sz="900" b="1" dirty="0" smtClean="0">
                <a:solidFill>
                  <a:prstClr val="black"/>
                </a:solidFill>
                <a:latin typeface="Swis721 Ex BT" pitchFamily="34" charset="0"/>
              </a:rPr>
              <a:t>CREDITACIÓN DE COMPETENCIAS PROFESIONALES POR LA VÍA DE LA EXPERIENCIA.</a:t>
            </a:r>
            <a:endParaRPr lang="es-ES" altLang="es-ES" sz="900" b="1" dirty="0">
              <a:solidFill>
                <a:prstClr val="black"/>
              </a:solidFill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558ED5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ac@cpifpmontearagon.es" TargetMode="External"/><Relationship Id="rId2" Type="http://schemas.openxmlformats.org/officeDocument/2006/relationships/hyperlink" Target="mailto:eac@cpifppiramide.com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servicios.aragon.es/eac/webpeac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ifppiramide.com/p16.ht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725138" y="2195395"/>
            <a:ext cx="5045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400" b="1" dirty="0" smtClean="0">
                <a:solidFill>
                  <a:schemeClr val="bg1">
                    <a:lumMod val="50000"/>
                  </a:schemeClr>
                </a:solidFill>
                <a:latin typeface="Swis721 Ex BT" pitchFamily="34" charset="0"/>
              </a:rPr>
              <a:t>REUNIÓN GRUPAL</a:t>
            </a:r>
            <a:endParaRPr lang="es-ES" altLang="es-ES" sz="2400" b="1" dirty="0">
              <a:solidFill>
                <a:schemeClr val="bg1">
                  <a:lumMod val="50000"/>
                </a:schemeClr>
              </a:solidFill>
              <a:latin typeface="Swis721 Ex BT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5" y="2582754"/>
            <a:ext cx="1440557" cy="115482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821" y="3863787"/>
            <a:ext cx="1440557" cy="11514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741" y="2596625"/>
            <a:ext cx="1425125" cy="114245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3128" y="2582754"/>
            <a:ext cx="1464368" cy="115482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8093" y="3856784"/>
            <a:ext cx="1386775" cy="11548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7741" y="3867751"/>
            <a:ext cx="1404380" cy="1162130"/>
          </a:xfrm>
          <a:prstGeom prst="rect">
            <a:avLst/>
          </a:prstGeom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88118" y="5733256"/>
            <a:ext cx="8304362" cy="45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55000"/>
              </a:lnSpc>
              <a:spcBef>
                <a:spcPct val="55000"/>
              </a:spcBef>
            </a:pPr>
            <a:r>
              <a:rPr lang="es-ES" altLang="es-ES" sz="1400" b="1" dirty="0" smtClean="0">
                <a:solidFill>
                  <a:schemeClr val="bg1">
                    <a:lumMod val="65000"/>
                  </a:schemeClr>
                </a:solidFill>
                <a:latin typeface="Swis721 Ex BT" pitchFamily="34" charset="0"/>
              </a:rPr>
              <a:t>CPIFP PIRÁMIDE / CPIFP MONTEARAGÓN / CPIFP MOVERA</a:t>
            </a:r>
          </a:p>
          <a:p>
            <a:pPr>
              <a:lnSpc>
                <a:spcPct val="55000"/>
              </a:lnSpc>
              <a:spcBef>
                <a:spcPct val="55000"/>
              </a:spcBef>
            </a:pPr>
            <a:r>
              <a:rPr lang="es-ES" altLang="es-ES" sz="1400" b="1" dirty="0" smtClean="0">
                <a:solidFill>
                  <a:schemeClr val="bg1">
                    <a:lumMod val="65000"/>
                  </a:schemeClr>
                </a:solidFill>
                <a:latin typeface="Swis721 Ex BT" pitchFamily="34" charset="0"/>
              </a:rPr>
              <a:t> / CPIFP SAN BLAS / CPIFP BAJO ARAGÓN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827584" y="1268413"/>
            <a:ext cx="8066087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latin typeface="Swis721 Ex BT" pitchFamily="34" charset="0"/>
              </a:rPr>
              <a:t>¿</a:t>
            </a:r>
            <a:r>
              <a:rPr lang="es-ES" altLang="es-ES" sz="1800" b="1" u="sng" dirty="0" smtClean="0">
                <a:latin typeface="Swis721 Ex BT" pitchFamily="34" charset="0"/>
              </a:rPr>
              <a:t>QUÉ PERMITE</a:t>
            </a:r>
            <a:r>
              <a:rPr lang="es-ES" altLang="es-ES" sz="1800" b="1" dirty="0" smtClean="0">
                <a:latin typeface="Swis721 Ex BT" pitchFamily="34" charset="0"/>
              </a:rPr>
              <a:t>?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s-ES" altLang="es-ES" sz="1800" dirty="0" smtClean="0">
              <a:latin typeface="Swis721 Ex BT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latin typeface="Swis721 Ex BT" pitchFamily="34" charset="0"/>
              </a:rPr>
              <a:t>Que personas con experiencia profesional y sin formación formal puedan conseguir la acreditación de </a:t>
            </a:r>
            <a:r>
              <a:rPr lang="es-ES" altLang="es-ES" sz="1800" b="1" dirty="0" smtClean="0">
                <a:solidFill>
                  <a:srgbClr val="FF9900"/>
                </a:solidFill>
                <a:latin typeface="Swis721 Ex BT" pitchFamily="34" charset="0"/>
              </a:rPr>
              <a:t>unidades de competencia</a:t>
            </a:r>
            <a:r>
              <a:rPr lang="es-ES" altLang="es-ES" sz="1800" dirty="0" smtClean="0">
                <a:latin typeface="Swis721 Ex BT" pitchFamily="34" charset="0"/>
              </a:rPr>
              <a:t>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es-ES" altLang="es-ES" sz="1800" dirty="0" smtClean="0">
              <a:latin typeface="Swis721 Ex BT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latin typeface="Swis721 Ex BT" pitchFamily="34" charset="0"/>
              </a:rPr>
              <a:t>La acreditación de estas unidades de competencia supone la convalidación de los módulos asociados a ellas.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es-ES" altLang="es-ES" sz="1800" dirty="0" smtClean="0">
              <a:latin typeface="Swis721 Ex BT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latin typeface="Swis721 Ex BT" pitchFamily="34" charset="0"/>
              </a:rPr>
              <a:t>La convalidación de módulos </a:t>
            </a:r>
            <a:r>
              <a:rPr lang="es-ES" altLang="es-ES" sz="2400" b="1" dirty="0" smtClean="0">
                <a:solidFill>
                  <a:srgbClr val="85C3C9"/>
                </a:solidFill>
                <a:latin typeface="Swis721 Ex BT" pitchFamily="34" charset="0"/>
              </a:rPr>
              <a:t>facilita</a:t>
            </a:r>
            <a:r>
              <a:rPr lang="es-ES" altLang="es-ES" sz="1800" dirty="0" smtClean="0">
                <a:latin typeface="Swis721 Ex BT" pitchFamily="34" charset="0"/>
              </a:rPr>
              <a:t> a los trabajadores la obtención de titulaciones oficiales.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914400" y="1268760"/>
            <a:ext cx="7834313" cy="4603750"/>
            <a:chOff x="204" y="663"/>
            <a:chExt cx="5335" cy="2906"/>
          </a:xfrm>
        </p:grpSpPr>
        <p:sp>
          <p:nvSpPr>
            <p:cNvPr id="16386" name="Rectangle 7"/>
            <p:cNvSpPr>
              <a:spLocks noChangeArrowheads="1"/>
            </p:cNvSpPr>
            <p:nvPr/>
          </p:nvSpPr>
          <p:spPr bwMode="auto">
            <a:xfrm rot="10800000">
              <a:off x="204" y="663"/>
              <a:ext cx="468" cy="285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>
                  <a:solidFill>
                    <a:srgbClr val="000066"/>
                  </a:solidFill>
                  <a:latin typeface="Calibri" panose="020F0502020204030204" pitchFamily="34" charset="0"/>
                </a:rPr>
                <a:t>VIAS DE ADQUISICIÓN DE LA</a:t>
              </a:r>
              <a:r>
                <a:rPr lang="es-ES" altLang="es-ES">
                  <a:latin typeface="Calibri" panose="020F0502020204030204" pitchFamily="34" charset="0"/>
                </a:rPr>
                <a:t> </a:t>
              </a:r>
              <a:r>
                <a:rPr lang="es-ES" altLang="es-ES">
                  <a:solidFill>
                    <a:srgbClr val="000066"/>
                  </a:solidFill>
                  <a:latin typeface="Calibri" panose="020F0502020204030204" pitchFamily="34" charset="0"/>
                </a:rPr>
                <a:t>COMPETENCIA</a:t>
              </a:r>
            </a:p>
          </p:txBody>
        </p:sp>
        <p:sp>
          <p:nvSpPr>
            <p:cNvPr id="16387" name="Rectangle 8"/>
            <p:cNvSpPr>
              <a:spLocks noChangeArrowheads="1"/>
            </p:cNvSpPr>
            <p:nvPr/>
          </p:nvSpPr>
          <p:spPr bwMode="auto">
            <a:xfrm rot="10800000">
              <a:off x="2874" y="710"/>
              <a:ext cx="295" cy="285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dirty="0">
                  <a:solidFill>
                    <a:srgbClr val="000066"/>
                  </a:solidFill>
                  <a:latin typeface="Calibri" panose="020F0502020204030204" pitchFamily="34" charset="0"/>
                </a:rPr>
                <a:t>COMPETENCIA PROFESIONAL</a:t>
              </a:r>
            </a:p>
          </p:txBody>
        </p:sp>
        <p:sp>
          <p:nvSpPr>
            <p:cNvPr id="16388" name="Rectangle 9"/>
            <p:cNvSpPr>
              <a:spLocks noChangeArrowheads="1"/>
            </p:cNvSpPr>
            <p:nvPr/>
          </p:nvSpPr>
          <p:spPr bwMode="auto">
            <a:xfrm rot="10800000">
              <a:off x="5225" y="710"/>
              <a:ext cx="314" cy="285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2000" b="1">
                  <a:solidFill>
                    <a:srgbClr val="000066"/>
                  </a:solidFill>
                  <a:latin typeface="Calibri" panose="020F0502020204030204" pitchFamily="34" charset="0"/>
                </a:rPr>
                <a:t>CERTIFICACIÓN</a:t>
              </a:r>
            </a:p>
          </p:txBody>
        </p:sp>
        <p:sp>
          <p:nvSpPr>
            <p:cNvPr id="16389" name="Rectangle 10"/>
            <p:cNvSpPr>
              <a:spLocks noChangeArrowheads="1"/>
            </p:cNvSpPr>
            <p:nvPr/>
          </p:nvSpPr>
          <p:spPr bwMode="auto">
            <a:xfrm>
              <a:off x="793" y="845"/>
              <a:ext cx="998" cy="363"/>
            </a:xfrm>
            <a:prstGeom prst="rect">
              <a:avLst/>
            </a:prstGeom>
            <a:solidFill>
              <a:srgbClr val="A0AF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>
                  <a:latin typeface="Calibri" panose="020F0502020204030204" pitchFamily="34" charset="0"/>
                </a:rPr>
                <a:t>FORMACIÓN</a:t>
              </a:r>
            </a:p>
          </p:txBody>
        </p:sp>
        <p:sp>
          <p:nvSpPr>
            <p:cNvPr id="16390" name="Rectangle 11"/>
            <p:cNvSpPr>
              <a:spLocks noChangeArrowheads="1"/>
            </p:cNvSpPr>
            <p:nvPr/>
          </p:nvSpPr>
          <p:spPr bwMode="auto">
            <a:xfrm>
              <a:off x="771" y="2251"/>
              <a:ext cx="1089" cy="453"/>
            </a:xfrm>
            <a:prstGeom prst="rect">
              <a:avLst/>
            </a:prstGeom>
            <a:solidFill>
              <a:srgbClr val="A0AF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>
                  <a:latin typeface="Calibri" panose="020F0502020204030204" pitchFamily="34" charset="0"/>
                </a:rPr>
                <a:t>EXPERIENCIA</a:t>
              </a:r>
            </a:p>
            <a:p>
              <a:pPr algn="ctr"/>
              <a:r>
                <a:rPr lang="es-ES" altLang="es-ES">
                  <a:latin typeface="Calibri" panose="020F0502020204030204" pitchFamily="34" charset="0"/>
                </a:rPr>
                <a:t> LABORAL</a:t>
              </a:r>
            </a:p>
          </p:txBody>
        </p:sp>
        <p:sp>
          <p:nvSpPr>
            <p:cNvPr id="16391" name="Rectangle 14"/>
            <p:cNvSpPr>
              <a:spLocks noChangeArrowheads="1"/>
            </p:cNvSpPr>
            <p:nvPr/>
          </p:nvSpPr>
          <p:spPr bwMode="auto">
            <a:xfrm>
              <a:off x="771" y="2931"/>
              <a:ext cx="1089" cy="453"/>
            </a:xfrm>
            <a:prstGeom prst="rect">
              <a:avLst/>
            </a:prstGeom>
            <a:solidFill>
              <a:srgbClr val="A0AF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>
                  <a:latin typeface="Calibri" panose="020F0502020204030204" pitchFamily="34" charset="0"/>
                </a:rPr>
                <a:t>APRENDIZAJE </a:t>
              </a:r>
            </a:p>
            <a:p>
              <a:pPr algn="ctr"/>
              <a:r>
                <a:rPr lang="es-ES" altLang="es-ES">
                  <a:latin typeface="Calibri" panose="020F0502020204030204" pitchFamily="34" charset="0"/>
                </a:rPr>
                <a:t>NO FORMAL</a:t>
              </a:r>
            </a:p>
          </p:txBody>
        </p:sp>
        <p:sp>
          <p:nvSpPr>
            <p:cNvPr id="16392" name="AutoShape 15"/>
            <p:cNvSpPr>
              <a:spLocks noChangeArrowheads="1"/>
            </p:cNvSpPr>
            <p:nvPr/>
          </p:nvSpPr>
          <p:spPr bwMode="auto">
            <a:xfrm>
              <a:off x="2063" y="3022"/>
              <a:ext cx="680" cy="272"/>
            </a:xfrm>
            <a:prstGeom prst="rightArrow">
              <a:avLst>
                <a:gd name="adj1" fmla="val 50000"/>
                <a:gd name="adj2" fmla="val 62500"/>
              </a:avLst>
            </a:prstGeom>
            <a:gradFill rotWithShape="1">
              <a:gsLst>
                <a:gs pos="0">
                  <a:srgbClr val="A0AFD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ES">
                <a:latin typeface="Calibri" panose="020F0502020204030204" pitchFamily="34" charset="0"/>
              </a:endParaRPr>
            </a:p>
          </p:txBody>
        </p:sp>
        <p:sp>
          <p:nvSpPr>
            <p:cNvPr id="16393" name="AutoShape 17"/>
            <p:cNvSpPr>
              <a:spLocks noChangeArrowheads="1"/>
            </p:cNvSpPr>
            <p:nvPr/>
          </p:nvSpPr>
          <p:spPr bwMode="auto">
            <a:xfrm>
              <a:off x="2064" y="890"/>
              <a:ext cx="680" cy="272"/>
            </a:xfrm>
            <a:prstGeom prst="rightArrow">
              <a:avLst>
                <a:gd name="adj1" fmla="val 50000"/>
                <a:gd name="adj2" fmla="val 62500"/>
              </a:avLst>
            </a:prstGeom>
            <a:gradFill rotWithShape="1">
              <a:gsLst>
                <a:gs pos="0">
                  <a:srgbClr val="A0AFD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ES">
                <a:latin typeface="Calibri" panose="020F0502020204030204" pitchFamily="34" charset="0"/>
              </a:endParaRPr>
            </a:p>
          </p:txBody>
        </p:sp>
        <p:sp>
          <p:nvSpPr>
            <p:cNvPr id="16394" name="AutoShape 18"/>
            <p:cNvSpPr>
              <a:spLocks noChangeArrowheads="1"/>
            </p:cNvSpPr>
            <p:nvPr/>
          </p:nvSpPr>
          <p:spPr bwMode="auto">
            <a:xfrm>
              <a:off x="2064" y="2296"/>
              <a:ext cx="680" cy="272"/>
            </a:xfrm>
            <a:prstGeom prst="rightArrow">
              <a:avLst>
                <a:gd name="adj1" fmla="val 50000"/>
                <a:gd name="adj2" fmla="val 62500"/>
              </a:avLst>
            </a:prstGeom>
            <a:gradFill rotWithShape="1">
              <a:gsLst>
                <a:gs pos="0">
                  <a:srgbClr val="A0AFD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ES">
                <a:latin typeface="Calibri" panose="020F0502020204030204" pitchFamily="34" charset="0"/>
              </a:endParaRPr>
            </a:p>
          </p:txBody>
        </p:sp>
        <p:sp>
          <p:nvSpPr>
            <p:cNvPr id="16395" name="Rectangle 19"/>
            <p:cNvSpPr>
              <a:spLocks noChangeArrowheads="1"/>
            </p:cNvSpPr>
            <p:nvPr/>
          </p:nvSpPr>
          <p:spPr bwMode="auto">
            <a:xfrm>
              <a:off x="3288" y="2704"/>
              <a:ext cx="1723" cy="272"/>
            </a:xfrm>
            <a:prstGeom prst="rect">
              <a:avLst/>
            </a:prstGeom>
            <a:solidFill>
              <a:srgbClr val="A0AF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2400" b="1">
                  <a:solidFill>
                    <a:srgbClr val="000066"/>
                  </a:solidFill>
                  <a:latin typeface="Calibri" panose="020F0502020204030204" pitchFamily="34" charset="0"/>
                </a:rPr>
                <a:t>P.E.A.C.</a:t>
              </a:r>
            </a:p>
          </p:txBody>
        </p:sp>
        <p:sp>
          <p:nvSpPr>
            <p:cNvPr id="16396" name="AutoShape 22"/>
            <p:cNvSpPr>
              <a:spLocks noChangeArrowheads="1"/>
            </p:cNvSpPr>
            <p:nvPr/>
          </p:nvSpPr>
          <p:spPr bwMode="auto">
            <a:xfrm flipV="1">
              <a:off x="3198" y="2205"/>
              <a:ext cx="454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16 h 21600"/>
                <a:gd name="T20" fmla="*/ 1850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0AFD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397" name="AutoShape 24"/>
            <p:cNvSpPr>
              <a:spLocks noChangeArrowheads="1"/>
            </p:cNvSpPr>
            <p:nvPr/>
          </p:nvSpPr>
          <p:spPr bwMode="auto">
            <a:xfrm>
              <a:off x="3198" y="3022"/>
              <a:ext cx="454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16 h 21600"/>
                <a:gd name="T20" fmla="*/ 1850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0AFD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398" name="AutoShape 25"/>
            <p:cNvSpPr>
              <a:spLocks noChangeArrowheads="1"/>
            </p:cNvSpPr>
            <p:nvPr/>
          </p:nvSpPr>
          <p:spPr bwMode="auto">
            <a:xfrm rot="16200000" flipV="1">
              <a:off x="4491" y="1955"/>
              <a:ext cx="725" cy="6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adFill rotWithShape="1">
              <a:gsLst>
                <a:gs pos="0">
                  <a:srgbClr val="A0AFD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399" name="AutoShape 26"/>
            <p:cNvSpPr>
              <a:spLocks noChangeArrowheads="1"/>
            </p:cNvSpPr>
            <p:nvPr/>
          </p:nvSpPr>
          <p:spPr bwMode="auto">
            <a:xfrm>
              <a:off x="3379" y="890"/>
              <a:ext cx="1724" cy="272"/>
            </a:xfrm>
            <a:prstGeom prst="rightArrow">
              <a:avLst>
                <a:gd name="adj1" fmla="val 50000"/>
                <a:gd name="adj2" fmla="val 158456"/>
              </a:avLst>
            </a:prstGeom>
            <a:gradFill rotWithShape="1">
              <a:gsLst>
                <a:gs pos="0">
                  <a:srgbClr val="A0AFD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ES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upo 1"/>
          <p:cNvGrpSpPr>
            <a:grpSpLocks/>
          </p:cNvGrpSpPr>
          <p:nvPr/>
        </p:nvGrpSpPr>
        <p:grpSpPr bwMode="auto">
          <a:xfrm>
            <a:off x="1043185" y="1268760"/>
            <a:ext cx="7561263" cy="4608512"/>
            <a:chOff x="899170" y="1125538"/>
            <a:chExt cx="7561262" cy="4608512"/>
          </a:xfrm>
        </p:grpSpPr>
        <p:sp>
          <p:nvSpPr>
            <p:cNvPr id="17410" name="Rectangle 28"/>
            <p:cNvSpPr>
              <a:spLocks noChangeArrowheads="1"/>
            </p:cNvSpPr>
            <p:nvPr/>
          </p:nvSpPr>
          <p:spPr bwMode="auto">
            <a:xfrm>
              <a:off x="6083944" y="1125538"/>
              <a:ext cx="2376488" cy="460851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17411" name="Rectangle 27"/>
            <p:cNvSpPr>
              <a:spLocks noChangeArrowheads="1"/>
            </p:cNvSpPr>
            <p:nvPr/>
          </p:nvSpPr>
          <p:spPr bwMode="auto">
            <a:xfrm>
              <a:off x="3418532" y="1125538"/>
              <a:ext cx="2520950" cy="46085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s-ES" altLang="es-ES"/>
            </a:p>
          </p:txBody>
        </p:sp>
        <p:sp>
          <p:nvSpPr>
            <p:cNvPr id="17412" name="Rectangle 29"/>
            <p:cNvSpPr>
              <a:spLocks noChangeArrowheads="1"/>
            </p:cNvSpPr>
            <p:nvPr/>
          </p:nvSpPr>
          <p:spPr bwMode="auto">
            <a:xfrm>
              <a:off x="899170" y="1125538"/>
              <a:ext cx="2376487" cy="46085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17413" name="Rectangle 17"/>
            <p:cNvSpPr>
              <a:spLocks noChangeArrowheads="1"/>
            </p:cNvSpPr>
            <p:nvPr/>
          </p:nvSpPr>
          <p:spPr bwMode="auto">
            <a:xfrm>
              <a:off x="3707457" y="1844675"/>
              <a:ext cx="2016125" cy="5746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1400">
                  <a:latin typeface="Swis721 Ex BT" pitchFamily="34" charset="0"/>
                </a:rPr>
                <a:t>FAMILIA </a:t>
              </a:r>
            </a:p>
            <a:p>
              <a:pPr algn="ctr"/>
              <a:r>
                <a:rPr lang="es-ES" altLang="es-ES" sz="1400">
                  <a:latin typeface="Swis721 Ex BT" pitchFamily="34" charset="0"/>
                </a:rPr>
                <a:t>PROFESIONAL</a:t>
              </a:r>
            </a:p>
          </p:txBody>
        </p:sp>
        <p:sp>
          <p:nvSpPr>
            <p:cNvPr id="17414" name="Rectangle 18"/>
            <p:cNvSpPr>
              <a:spLocks noChangeArrowheads="1"/>
            </p:cNvSpPr>
            <p:nvPr/>
          </p:nvSpPr>
          <p:spPr bwMode="auto">
            <a:xfrm>
              <a:off x="3707457" y="2708275"/>
              <a:ext cx="2016125" cy="5746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1400">
                  <a:latin typeface="Swis721 Ex BT" pitchFamily="34" charset="0"/>
                </a:rPr>
                <a:t>CUALIFICACIÓN </a:t>
              </a:r>
            </a:p>
            <a:p>
              <a:pPr algn="ctr"/>
              <a:r>
                <a:rPr lang="es-ES" altLang="es-ES" sz="1400">
                  <a:latin typeface="Swis721 Ex BT" pitchFamily="34" charset="0"/>
                </a:rPr>
                <a:t>PROFESIONAL</a:t>
              </a:r>
            </a:p>
          </p:txBody>
        </p:sp>
        <p:sp>
          <p:nvSpPr>
            <p:cNvPr id="17415" name="Rectangle 19"/>
            <p:cNvSpPr>
              <a:spLocks noChangeArrowheads="1"/>
            </p:cNvSpPr>
            <p:nvPr/>
          </p:nvSpPr>
          <p:spPr bwMode="auto">
            <a:xfrm>
              <a:off x="1115069" y="3213100"/>
              <a:ext cx="2016125" cy="79216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1400">
                  <a:latin typeface="Swis721 Ex BT" pitchFamily="34" charset="0"/>
                </a:rPr>
                <a:t>TÍTULOS DE </a:t>
              </a:r>
            </a:p>
            <a:p>
              <a:pPr algn="ctr"/>
              <a:r>
                <a:rPr lang="es-ES" altLang="es-ES" sz="1400">
                  <a:latin typeface="Swis721 Ex BT" pitchFamily="34" charset="0"/>
                </a:rPr>
                <a:t>FORMACIÓN  </a:t>
              </a:r>
            </a:p>
            <a:p>
              <a:pPr algn="ctr"/>
              <a:r>
                <a:rPr lang="es-ES" altLang="es-ES" sz="1400">
                  <a:latin typeface="Swis721 Ex BT" pitchFamily="34" charset="0"/>
                </a:rPr>
                <a:t>PROFESIONAL</a:t>
              </a:r>
            </a:p>
          </p:txBody>
        </p:sp>
        <p:sp>
          <p:nvSpPr>
            <p:cNvPr id="17416" name="Rectangle 20"/>
            <p:cNvSpPr>
              <a:spLocks noChangeArrowheads="1"/>
            </p:cNvSpPr>
            <p:nvPr/>
          </p:nvSpPr>
          <p:spPr bwMode="auto">
            <a:xfrm>
              <a:off x="6155382" y="3357563"/>
              <a:ext cx="2160587" cy="792162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1400">
                  <a:latin typeface="Swis721 Ex BT" pitchFamily="34" charset="0"/>
                </a:rPr>
                <a:t>CERTIFICADOS DE </a:t>
              </a:r>
            </a:p>
            <a:p>
              <a:pPr algn="ctr"/>
              <a:r>
                <a:rPr lang="es-ES" altLang="es-ES" sz="1400">
                  <a:latin typeface="Swis721 Ex BT" pitchFamily="34" charset="0"/>
                </a:rPr>
                <a:t>PROFESIONALIDAD</a:t>
              </a:r>
            </a:p>
          </p:txBody>
        </p:sp>
        <p:sp>
          <p:nvSpPr>
            <p:cNvPr id="17417" name="Line 21"/>
            <p:cNvSpPr>
              <a:spLocks noChangeShapeType="1"/>
            </p:cNvSpPr>
            <p:nvPr/>
          </p:nvSpPr>
          <p:spPr bwMode="auto">
            <a:xfrm>
              <a:off x="4644082" y="2420938"/>
              <a:ext cx="0" cy="28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418" name="Line 23"/>
            <p:cNvSpPr>
              <a:spLocks noChangeShapeType="1"/>
            </p:cNvSpPr>
            <p:nvPr/>
          </p:nvSpPr>
          <p:spPr bwMode="auto">
            <a:xfrm flipH="1">
              <a:off x="2123132" y="2997200"/>
              <a:ext cx="15843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419" name="Line 24"/>
            <p:cNvSpPr>
              <a:spLocks noChangeShapeType="1"/>
            </p:cNvSpPr>
            <p:nvPr/>
          </p:nvSpPr>
          <p:spPr bwMode="auto">
            <a:xfrm>
              <a:off x="2123132" y="2997200"/>
              <a:ext cx="0" cy="215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420" name="Line 25"/>
            <p:cNvSpPr>
              <a:spLocks noChangeShapeType="1"/>
            </p:cNvSpPr>
            <p:nvPr/>
          </p:nvSpPr>
          <p:spPr bwMode="auto">
            <a:xfrm>
              <a:off x="5723582" y="2997200"/>
              <a:ext cx="1439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421" name="Line 26"/>
            <p:cNvSpPr>
              <a:spLocks noChangeShapeType="1"/>
            </p:cNvSpPr>
            <p:nvPr/>
          </p:nvSpPr>
          <p:spPr bwMode="auto">
            <a:xfrm>
              <a:off x="7163444" y="2997200"/>
              <a:ext cx="0" cy="360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pic>
          <p:nvPicPr>
            <p:cNvPr id="17422" name="Picture 19" descr="logo_arago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532" y="1268413"/>
              <a:ext cx="1841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31" descr="INAEM_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819" y="1268413"/>
              <a:ext cx="2087563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33" descr="logo_incu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894" y="1196975"/>
              <a:ext cx="1608138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Rectangle 34"/>
            <p:cNvSpPr>
              <a:spLocks noChangeArrowheads="1"/>
            </p:cNvSpPr>
            <p:nvPr/>
          </p:nvSpPr>
          <p:spPr bwMode="auto">
            <a:xfrm>
              <a:off x="1115069" y="4076700"/>
              <a:ext cx="2160588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180975" indent="-1809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" altLang="es-ES" sz="1000">
                  <a:latin typeface="Swis721 Ex BT" pitchFamily="34" charset="0"/>
                </a:rPr>
                <a:t>Se organizan por familias y niveles.</a:t>
              </a:r>
            </a:p>
            <a:p>
              <a:pPr>
                <a:buFontTx/>
                <a:buChar char="•"/>
              </a:pPr>
              <a:r>
                <a:rPr lang="es-ES" altLang="es-ES" sz="1000">
                  <a:latin typeface="Swis721 Ex BT" pitchFamily="34" charset="0"/>
                </a:rPr>
                <a:t>FP Básica.</a:t>
              </a:r>
            </a:p>
            <a:p>
              <a:pPr>
                <a:buFontTx/>
                <a:buChar char="•"/>
              </a:pPr>
              <a:r>
                <a:rPr lang="es-ES" altLang="es-ES" sz="1000">
                  <a:latin typeface="Swis721 Ex BT" pitchFamily="34" charset="0"/>
                </a:rPr>
                <a:t>Ciclos formativos de grado medio (nivel 2).</a:t>
              </a:r>
            </a:p>
            <a:p>
              <a:pPr>
                <a:buFontTx/>
                <a:buChar char="•"/>
              </a:pPr>
              <a:r>
                <a:rPr lang="es-ES" altLang="es-ES" sz="1000">
                  <a:latin typeface="Swis721 Ex BT" pitchFamily="34" charset="0"/>
                </a:rPr>
                <a:t>Ciclos formativos de grado superior (nivel 3).</a:t>
              </a:r>
            </a:p>
          </p:txBody>
        </p:sp>
        <p:sp>
          <p:nvSpPr>
            <p:cNvPr id="17426" name="Rectangle 37"/>
            <p:cNvSpPr>
              <a:spLocks noChangeArrowheads="1"/>
            </p:cNvSpPr>
            <p:nvPr/>
          </p:nvSpPr>
          <p:spPr bwMode="auto">
            <a:xfrm>
              <a:off x="3636019" y="3433763"/>
              <a:ext cx="2160588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180975" indent="-1809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es-ES" altLang="es-ES" sz="1000">
                  <a:latin typeface="Swis721 Ex BT" pitchFamily="34" charset="0"/>
                </a:rPr>
                <a:t>Se organizan por familias (26) y niveles (1, 2 y 3).</a:t>
              </a:r>
            </a:p>
            <a:p>
              <a:pPr>
                <a:buFontTx/>
                <a:buChar char="•"/>
              </a:pPr>
              <a:r>
                <a:rPr lang="es-ES" altLang="es-ES" sz="1000">
                  <a:latin typeface="Swis721 Ex BT" pitchFamily="34" charset="0"/>
                </a:rPr>
                <a:t>Se dividen en</a:t>
              </a:r>
            </a:p>
          </p:txBody>
        </p:sp>
        <p:sp>
          <p:nvSpPr>
            <p:cNvPr id="17427" name="Rectangle 38"/>
            <p:cNvSpPr>
              <a:spLocks noChangeArrowheads="1"/>
            </p:cNvSpPr>
            <p:nvPr/>
          </p:nvSpPr>
          <p:spPr bwMode="auto">
            <a:xfrm>
              <a:off x="6155382" y="4221163"/>
              <a:ext cx="21605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180975" indent="-1809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es-ES" altLang="es-ES" sz="1000">
                  <a:latin typeface="Swis721 Ex BT" pitchFamily="34" charset="0"/>
                </a:rPr>
                <a:t>Se organizan por familias (26) y niveles (1, 2 y 3).</a:t>
              </a:r>
            </a:p>
          </p:txBody>
        </p:sp>
        <p:sp>
          <p:nvSpPr>
            <p:cNvPr id="17428" name="Rectangle 40"/>
            <p:cNvSpPr>
              <a:spLocks noChangeArrowheads="1"/>
            </p:cNvSpPr>
            <p:nvPr/>
          </p:nvSpPr>
          <p:spPr bwMode="auto">
            <a:xfrm>
              <a:off x="6155382" y="2492375"/>
              <a:ext cx="230505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" altLang="es-ES" sz="1400" b="1">
                  <a:latin typeface="Swis721 Ex BT" pitchFamily="34" charset="0"/>
                </a:rPr>
                <a:t>formación para </a:t>
              </a:r>
            </a:p>
            <a:p>
              <a:r>
                <a:rPr lang="es-ES" altLang="es-ES" sz="1400" b="1">
                  <a:latin typeface="Swis721 Ex BT" pitchFamily="34" charset="0"/>
                </a:rPr>
                <a:t>el empleo</a:t>
              </a:r>
            </a:p>
          </p:txBody>
        </p:sp>
        <p:sp>
          <p:nvSpPr>
            <p:cNvPr id="17429" name="Rectangle 41"/>
            <p:cNvSpPr>
              <a:spLocks noChangeArrowheads="1"/>
            </p:cNvSpPr>
            <p:nvPr/>
          </p:nvSpPr>
          <p:spPr bwMode="auto">
            <a:xfrm>
              <a:off x="1762769" y="2492375"/>
              <a:ext cx="1512888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s-ES" altLang="es-ES" sz="1400" b="1">
                  <a:latin typeface="Swis721 Ex BT" pitchFamily="34" charset="0"/>
                </a:rPr>
                <a:t>formación </a:t>
              </a:r>
            </a:p>
            <a:p>
              <a:pPr algn="r"/>
              <a:r>
                <a:rPr lang="es-ES" altLang="es-ES" sz="1400" b="1">
                  <a:latin typeface="Swis721 Ex BT" pitchFamily="34" charset="0"/>
                </a:rPr>
                <a:t>académica</a:t>
              </a:r>
            </a:p>
          </p:txBody>
        </p:sp>
        <p:sp>
          <p:nvSpPr>
            <p:cNvPr id="17430" name="Rectangle 42"/>
            <p:cNvSpPr>
              <a:spLocks noChangeArrowheads="1"/>
            </p:cNvSpPr>
            <p:nvPr/>
          </p:nvSpPr>
          <p:spPr bwMode="auto">
            <a:xfrm>
              <a:off x="6587182" y="4868863"/>
              <a:ext cx="1296987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1200" b="1">
                  <a:latin typeface="Swis721 Ex BT" pitchFamily="34" charset="0"/>
                </a:rPr>
                <a:t>unidades de </a:t>
              </a:r>
            </a:p>
            <a:p>
              <a:pPr algn="ctr"/>
              <a:r>
                <a:rPr lang="es-ES" altLang="es-ES" sz="1200" b="1">
                  <a:latin typeface="Swis721 Ex BT" pitchFamily="34" charset="0"/>
                </a:rPr>
                <a:t>competencia</a:t>
              </a:r>
            </a:p>
          </p:txBody>
        </p:sp>
        <p:sp>
          <p:nvSpPr>
            <p:cNvPr id="17431" name="Rectangle 43"/>
            <p:cNvSpPr>
              <a:spLocks noChangeArrowheads="1"/>
            </p:cNvSpPr>
            <p:nvPr/>
          </p:nvSpPr>
          <p:spPr bwMode="auto">
            <a:xfrm>
              <a:off x="1475432" y="5229225"/>
              <a:ext cx="1296987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1200" b="1">
                  <a:latin typeface="Swis721 Ex BT" pitchFamily="34" charset="0"/>
                </a:rPr>
                <a:t>unidades de </a:t>
              </a:r>
            </a:p>
            <a:p>
              <a:pPr algn="ctr"/>
              <a:r>
                <a:rPr lang="es-ES" altLang="es-ES" sz="1200" b="1">
                  <a:latin typeface="Swis721 Ex BT" pitchFamily="34" charset="0"/>
                </a:rPr>
                <a:t>competencia</a:t>
              </a:r>
            </a:p>
          </p:txBody>
        </p:sp>
        <p:sp>
          <p:nvSpPr>
            <p:cNvPr id="17432" name="AutoShape 45"/>
            <p:cNvSpPr>
              <a:spLocks noChangeArrowheads="1"/>
            </p:cNvSpPr>
            <p:nvPr/>
          </p:nvSpPr>
          <p:spPr bwMode="auto">
            <a:xfrm rot="10800000">
              <a:off x="3851919" y="4437063"/>
              <a:ext cx="863600" cy="1081087"/>
            </a:xfrm>
            <a:custGeom>
              <a:avLst/>
              <a:gdLst>
                <a:gd name="T0" fmla="*/ 496850 w 21600"/>
                <a:gd name="T1" fmla="*/ 0 h 21600"/>
                <a:gd name="T2" fmla="*/ 496850 w 21600"/>
                <a:gd name="T3" fmla="*/ 608512 h 21600"/>
                <a:gd name="T4" fmla="*/ 77364 w 21600"/>
                <a:gd name="T5" fmla="*/ 1081087 h 21600"/>
                <a:gd name="T6" fmla="*/ 863600 w 21600"/>
                <a:gd name="T7" fmla="*/ 304256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4186 h 21600"/>
                <a:gd name="T14" fmla="*/ 18744 w 21600"/>
                <a:gd name="T15" fmla="*/ 79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4186"/>
                  </a:lnTo>
                  <a:cubicBezTo>
                    <a:pt x="5564" y="4186"/>
                    <a:pt x="0" y="7755"/>
                    <a:pt x="0" y="12158"/>
                  </a:cubicBezTo>
                  <a:lnTo>
                    <a:pt x="0" y="21600"/>
                  </a:lnTo>
                  <a:lnTo>
                    <a:pt x="3870" y="21600"/>
                  </a:lnTo>
                  <a:lnTo>
                    <a:pt x="3870" y="12158"/>
                  </a:lnTo>
                  <a:cubicBezTo>
                    <a:pt x="3870" y="9846"/>
                    <a:pt x="7701" y="7972"/>
                    <a:pt x="12427" y="7972"/>
                  </a:cubicBezTo>
                  <a:lnTo>
                    <a:pt x="12427" y="1215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33" name="AutoShape 46"/>
            <p:cNvSpPr>
              <a:spLocks noChangeArrowheads="1"/>
            </p:cNvSpPr>
            <p:nvPr/>
          </p:nvSpPr>
          <p:spPr bwMode="auto">
            <a:xfrm rot="10800000" flipH="1">
              <a:off x="4571057" y="4437063"/>
              <a:ext cx="792162" cy="1081087"/>
            </a:xfrm>
            <a:custGeom>
              <a:avLst/>
              <a:gdLst>
                <a:gd name="T0" fmla="*/ 455750 w 21600"/>
                <a:gd name="T1" fmla="*/ 0 h 21600"/>
                <a:gd name="T2" fmla="*/ 455750 w 21600"/>
                <a:gd name="T3" fmla="*/ 608512 h 21600"/>
                <a:gd name="T4" fmla="*/ 70965 w 21600"/>
                <a:gd name="T5" fmla="*/ 1081087 h 21600"/>
                <a:gd name="T6" fmla="*/ 792162 w 21600"/>
                <a:gd name="T7" fmla="*/ 304256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4186 h 21600"/>
                <a:gd name="T14" fmla="*/ 18744 w 21600"/>
                <a:gd name="T15" fmla="*/ 79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4186"/>
                  </a:lnTo>
                  <a:cubicBezTo>
                    <a:pt x="5564" y="4186"/>
                    <a:pt x="0" y="7755"/>
                    <a:pt x="0" y="12158"/>
                  </a:cubicBezTo>
                  <a:lnTo>
                    <a:pt x="0" y="21600"/>
                  </a:lnTo>
                  <a:lnTo>
                    <a:pt x="3870" y="21600"/>
                  </a:lnTo>
                  <a:lnTo>
                    <a:pt x="3870" y="12158"/>
                  </a:lnTo>
                  <a:cubicBezTo>
                    <a:pt x="3870" y="9846"/>
                    <a:pt x="7701" y="7972"/>
                    <a:pt x="12427" y="7972"/>
                  </a:cubicBezTo>
                  <a:lnTo>
                    <a:pt x="12427" y="1215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34" name="Rectangle 47"/>
            <p:cNvSpPr>
              <a:spLocks noChangeArrowheads="1"/>
            </p:cNvSpPr>
            <p:nvPr/>
          </p:nvSpPr>
          <p:spPr bwMode="auto">
            <a:xfrm>
              <a:off x="3923357" y="3933825"/>
              <a:ext cx="1296987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1200" b="1">
                  <a:latin typeface="Swis721 Ex BT" pitchFamily="34" charset="0"/>
                </a:rPr>
                <a:t>unidades de </a:t>
              </a:r>
            </a:p>
            <a:p>
              <a:pPr algn="ctr"/>
              <a:r>
                <a:rPr lang="es-ES" altLang="es-ES" sz="1200" b="1">
                  <a:latin typeface="Swis721 Ex BT" pitchFamily="34" charset="0"/>
                </a:rPr>
                <a:t>competencia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3"/>
          <p:cNvSpPr>
            <a:spLocks noChangeArrowheads="1" noChangeShapeType="1" noTextEdit="1"/>
          </p:cNvSpPr>
          <p:nvPr/>
        </p:nvSpPr>
        <p:spPr bwMode="auto">
          <a:xfrm>
            <a:off x="900113" y="2565400"/>
            <a:ext cx="1368425" cy="305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254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900113" y="4652963"/>
            <a:ext cx="7993062" cy="962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5400" kern="10">
                <a:solidFill>
                  <a:srgbClr val="C0C0C0"/>
                </a:solidFill>
                <a:latin typeface="Arial Black" panose="020B0A04020102020204" pitchFamily="34" charset="0"/>
              </a:rPr>
              <a:t>¿qué se ha convocado?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96" y="1607602"/>
            <a:ext cx="8074868" cy="1857220"/>
          </a:xfrm>
          <a:prstGeom prst="rect">
            <a:avLst/>
          </a:prstGeom>
        </p:spPr>
      </p:pic>
      <p:sp>
        <p:nvSpPr>
          <p:cNvPr id="8200" name="5 Rectángulo"/>
          <p:cNvSpPr>
            <a:spLocks noChangeArrowheads="1"/>
          </p:cNvSpPr>
          <p:nvPr/>
        </p:nvSpPr>
        <p:spPr bwMode="auto">
          <a:xfrm>
            <a:off x="755203" y="1196752"/>
            <a:ext cx="8065269" cy="3667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>
                <a:latin typeface="Swis721 Ex BT" pitchFamily="34" charset="0"/>
              </a:rPr>
              <a:t>¿QUÉ SE HA CONVOCADO?</a:t>
            </a:r>
          </a:p>
        </p:txBody>
      </p:sp>
      <p:graphicFrame>
        <p:nvGraphicFramePr>
          <p:cNvPr id="8310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26198"/>
              </p:ext>
            </p:extLst>
          </p:nvPr>
        </p:nvGraphicFramePr>
        <p:xfrm>
          <a:off x="725105" y="3717032"/>
          <a:ext cx="8065269" cy="2376263"/>
        </p:xfrm>
        <a:graphic>
          <a:graphicData uri="http://schemas.openxmlformats.org/drawingml/2006/table">
            <a:tbl>
              <a:tblPr/>
              <a:tblGrid>
                <a:gridCol w="3312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1936635294"/>
                    </a:ext>
                  </a:extLst>
                </a:gridCol>
              </a:tblGrid>
              <a:tr h="549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CONVOCATORIA</a:t>
                      </a: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CUALIFICACIÓN: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Nº PLAZAS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634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25253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4319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1131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SEA 2017-14: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EDUCACIÓN AMBIENTAL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1165225" marR="0" lvl="0" indent="-116522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SEA252_3: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Interpretación y educación ambiental.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65225" marR="0" lvl="0" indent="-1165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288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25253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4319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1131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AFD 2017-15: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ACTIVIDADES DE NATACIÓN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1165225" marR="0" lvl="0" indent="-116522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AFD341_3: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Actividades de natación.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5225" marR="0" lvl="0" indent="-1165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8182504"/>
                  </a:ext>
                </a:extLst>
              </a:tr>
              <a:tr h="780778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25253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4319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1131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AGA 2017-16: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ACTIVIDADES AUXILIARES DE JARDINERÍA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1165225" marR="0" lvl="0" indent="-116522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AGA164_1: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Actividades auxiliares en viveros, jardines y centros de jardinería.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5225" marR="0" lvl="0" indent="-1165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2245545"/>
                  </a:ext>
                </a:extLst>
              </a:tr>
            </a:tbl>
          </a:graphicData>
        </a:graphic>
      </p:graphicFrame>
      <p:sp>
        <p:nvSpPr>
          <p:cNvPr id="8296" name="Text Box 104"/>
          <p:cNvSpPr txBox="1">
            <a:spLocks noChangeArrowheads="1"/>
          </p:cNvSpPr>
          <p:nvPr/>
        </p:nvSpPr>
        <p:spPr bwMode="auto">
          <a:xfrm>
            <a:off x="2123728" y="2657638"/>
            <a:ext cx="6633336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 dirty="0">
                <a:solidFill>
                  <a:srgbClr val="FF9900"/>
                </a:solidFill>
                <a:latin typeface="Swis721 Ex BT" pitchFamily="34" charset="0"/>
              </a:rPr>
              <a:t>BOA </a:t>
            </a:r>
            <a:r>
              <a:rPr lang="es-ES" altLang="es-ES" b="1" dirty="0" smtClean="0">
                <a:solidFill>
                  <a:srgbClr val="FF9900"/>
                </a:solidFill>
                <a:latin typeface="Swis721 Ex BT" pitchFamily="34" charset="0"/>
              </a:rPr>
              <a:t>  14 DICIEMBRE 2017</a:t>
            </a:r>
          </a:p>
          <a:p>
            <a:pPr>
              <a:spcBef>
                <a:spcPct val="50000"/>
              </a:spcBef>
            </a:pPr>
            <a:endParaRPr lang="es-ES" altLang="es-ES" sz="1200" b="1" dirty="0">
              <a:solidFill>
                <a:srgbClr val="FF9900"/>
              </a:solidFill>
              <a:latin typeface="Swis721 Ex BT" pitchFamily="34" charset="0"/>
            </a:endParaRPr>
          </a:p>
          <a:p>
            <a:pPr>
              <a:spcBef>
                <a:spcPct val="50000"/>
              </a:spcBef>
            </a:pPr>
            <a:endParaRPr lang="es-ES" altLang="es-ES" sz="1200" b="1" dirty="0">
              <a:solidFill>
                <a:srgbClr val="FF9900"/>
              </a:solidFill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971600" y="1052736"/>
          <a:ext cx="7920879" cy="4863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3289713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174998738"/>
                    </a:ext>
                  </a:extLst>
                </a:gridCol>
                <a:gridCol w="2378104">
                  <a:extLst>
                    <a:ext uri="{9D8B030D-6E8A-4147-A177-3AD203B41FA5}">
                      <a16:colId xmlns:a16="http://schemas.microsoft.com/office/drawing/2014/main" xmlns="" val="3517919940"/>
                    </a:ext>
                  </a:extLst>
                </a:gridCol>
                <a:gridCol w="1604865">
                  <a:extLst>
                    <a:ext uri="{9D8B030D-6E8A-4147-A177-3AD203B41FA5}">
                      <a16:colId xmlns:a16="http://schemas.microsoft.com/office/drawing/2014/main" xmlns="" val="3644814318"/>
                    </a:ext>
                  </a:extLst>
                </a:gridCol>
                <a:gridCol w="1417630">
                  <a:extLst>
                    <a:ext uri="{9D8B030D-6E8A-4147-A177-3AD203B41FA5}">
                      <a16:colId xmlns:a16="http://schemas.microsoft.com/office/drawing/2014/main" xmlns="" val="934348889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Convocatoria: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AFD 2017-15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Swis721 Ex BT" panose="020B0605020202020204"/>
                        </a:rPr>
                        <a:t>ACTIVIDADES DE NATACIÓN</a:t>
                      </a:r>
                      <a:endParaRPr lang="es-ES" sz="1400" b="1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4400010"/>
                  </a:ext>
                </a:extLst>
              </a:tr>
              <a:tr h="454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Swis721 Ex BT" panose="020B0605020202020204"/>
                        </a:rPr>
                        <a:t>FAMILIA PROFESIONAL:</a:t>
                      </a:r>
                      <a:endParaRPr lang="es-ES" sz="1200" b="1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wis721 Ex BT" panose="020B0605020202020204"/>
                        </a:rPr>
                        <a:t>ACTIVIDADES FÍSICAS Y DEPORTIVAS (AFD)</a:t>
                      </a:r>
                      <a:endParaRPr lang="es-ES" sz="120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wis721 Ex BT" panose="020B0605020202020204"/>
                        </a:rPr>
                        <a:t>NIVEL:</a:t>
                      </a:r>
                      <a:endParaRPr lang="es-ES" sz="120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wis721 Ex BT" panose="020B0605020202020204"/>
                        </a:rPr>
                        <a:t>3</a:t>
                      </a:r>
                      <a:endParaRPr lang="es-ES" sz="120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extLst>
                  <a:ext uri="{0D108BD9-81ED-4DB2-BD59-A6C34878D82A}">
                    <a16:rowId xmlns:a16="http://schemas.microsoft.com/office/drawing/2014/main" xmlns="" val="312927346"/>
                  </a:ext>
                </a:extLst>
              </a:tr>
              <a:tr h="230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Swis721 Ex BT" panose="020B0605020202020204"/>
                        </a:rPr>
                        <a:t>CUALIFICACIÓN:</a:t>
                      </a:r>
                      <a:endParaRPr lang="es-ES" sz="1200" b="1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gridSpan="4">
                  <a:txBody>
                    <a:bodyPr/>
                    <a:lstStyle/>
                    <a:p>
                      <a:pPr marL="803275" indent="-8032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  <a:latin typeface="Swis721 Ex BT" panose="020B0605020202020204"/>
                        </a:rPr>
                        <a:t>AFD341_3:      ACTIVIDADES DE NATACIÓN.</a:t>
                      </a:r>
                      <a:endParaRPr lang="es-ES" sz="120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6267396"/>
                  </a:ext>
                </a:extLst>
              </a:tr>
              <a:tr h="454201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Swis721 Ex BT" panose="020B0605020202020204"/>
                        </a:rPr>
                        <a:t>UNIDADES DE COMPETENCIA:</a:t>
                      </a:r>
                      <a:endParaRPr lang="es-ES" sz="1200" b="1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UC1084_3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Programar actividades de enseñanza y acondicionamiento físico básico relativas a actividades de natación.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7669125"/>
                  </a:ext>
                </a:extLst>
              </a:tr>
              <a:tr h="4542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UC1085_3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Dirigir el aprendizaje y el acondicionamiento físico básico en actividades de natación.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6930094"/>
                  </a:ext>
                </a:extLst>
              </a:tr>
              <a:tr h="6056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wis721 Ex BT" panose="020B0605020202020204"/>
                        </a:rPr>
                        <a:t>UC1086_3</a:t>
                      </a:r>
                      <a:endParaRPr lang="es-ES" sz="120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Organizar y colaborar en competiciones no oficiales de nivel básico o social y eventos lúdico-deportivos en el medio acuático.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063115"/>
                  </a:ext>
                </a:extLst>
              </a:tr>
              <a:tr h="3028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wis721 Ex BT" panose="020B0605020202020204"/>
                        </a:rPr>
                        <a:t>UC0269_2</a:t>
                      </a:r>
                      <a:endParaRPr lang="es-ES" sz="120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Ejecutar técnicas específicas de natación con eficacia y seguridad.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7320535"/>
                  </a:ext>
                </a:extLst>
              </a:tr>
              <a:tr h="4542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wis721 Ex BT" panose="020B0605020202020204"/>
                        </a:rPr>
                        <a:t>UC0271_2</a:t>
                      </a:r>
                      <a:endParaRPr lang="es-ES" sz="120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Rescatar personas en caso de accidente o situación de emergencia en instalaciones acuáticas. 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571066"/>
                  </a:ext>
                </a:extLst>
              </a:tr>
              <a:tr h="3028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wis721 Ex BT" panose="020B0605020202020204"/>
                        </a:rPr>
                        <a:t>UC0272_2</a:t>
                      </a:r>
                      <a:endParaRPr lang="es-ES" sz="120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Asistir como primer interviniente en caso de accidente o situación de emergencia. 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3184753"/>
                  </a:ext>
                </a:extLst>
              </a:tr>
              <a:tr h="218162">
                <a:tc gridSpan="5">
                  <a:txBody>
                    <a:bodyPr/>
                    <a:lstStyle/>
                    <a:p>
                      <a:pPr marL="62865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Estas unidades de competencia están incluidas en: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5678165"/>
                  </a:ext>
                </a:extLst>
              </a:tr>
              <a:tr h="3028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Swis721 Ex BT" panose="020B0605020202020204"/>
                        </a:rPr>
                        <a:t>CERTIFICADO DE PROFESIONALIDAD:</a:t>
                      </a:r>
                      <a:endParaRPr lang="es-ES" sz="1200" b="1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90805"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Swis721 Ex BT" panose="020B0605020202020204"/>
                        </a:rPr>
                        <a:t>(AFDA0310) ACTIVIDADES DE NATACIÓN  (RD 1518/2011, de 31 de octubre).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685245"/>
                  </a:ext>
                </a:extLst>
              </a:tr>
              <a:tr h="45420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Swis721 Ex BT" panose="020B0605020202020204"/>
                        </a:rPr>
                        <a:t>TÍTULO:</a:t>
                      </a:r>
                      <a:endParaRPr lang="es-ES" sz="1200" b="1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Swis721 Ex BT" panose="020B0605020202020204"/>
                        </a:rPr>
                        <a:t>TÉCNICO SUPERIOR EN ENSEÑANZA Y ANIMACIÓN SOCIODEPORTIVA</a:t>
                      </a:r>
                      <a:endParaRPr lang="es-ES" sz="1200" dirty="0">
                        <a:effectLst/>
                        <a:latin typeface="Swis721 Ex BT" panose="020B06050202020202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Swis721 Ex BT" panose="020B0605020202020204"/>
                        </a:rPr>
                        <a:t>(RD 653/2017, de 23 de junio).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39692" marR="3969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9513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9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583099"/>
              </p:ext>
            </p:extLst>
          </p:nvPr>
        </p:nvGraphicFramePr>
        <p:xfrm>
          <a:off x="971600" y="1328028"/>
          <a:ext cx="7776865" cy="3469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450156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87836914"/>
                    </a:ext>
                  </a:extLst>
                </a:gridCol>
                <a:gridCol w="2073019">
                  <a:extLst>
                    <a:ext uri="{9D8B030D-6E8A-4147-A177-3AD203B41FA5}">
                      <a16:colId xmlns:a16="http://schemas.microsoft.com/office/drawing/2014/main" xmlns="" val="3938715840"/>
                    </a:ext>
                  </a:extLst>
                </a:gridCol>
                <a:gridCol w="1575686">
                  <a:extLst>
                    <a:ext uri="{9D8B030D-6E8A-4147-A177-3AD203B41FA5}">
                      <a16:colId xmlns:a16="http://schemas.microsoft.com/office/drawing/2014/main" xmlns="" val="609945873"/>
                    </a:ext>
                  </a:extLst>
                </a:gridCol>
                <a:gridCol w="1391856">
                  <a:extLst>
                    <a:ext uri="{9D8B030D-6E8A-4147-A177-3AD203B41FA5}">
                      <a16:colId xmlns:a16="http://schemas.microsoft.com/office/drawing/2014/main" xmlns="" val="370811813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Convocatoria: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AGA 2017-16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Swis721 Ex BT" panose="020B0605020202020204"/>
                        </a:rPr>
                        <a:t>ACTIVIDADES AUXILIARES DE JARDINERÍA</a:t>
                      </a:r>
                      <a:endParaRPr lang="es-ES" sz="1400" b="1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6706151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Swis721 Ex BT" panose="020B0605020202020204"/>
                        </a:rPr>
                        <a:t>FAMILIA PROFESIONAL:</a:t>
                      </a:r>
                      <a:endParaRPr lang="es-ES" sz="1200" b="1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AGRARIA (AGA)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wis721 Ex BT" panose="020B0605020202020204"/>
                        </a:rPr>
                        <a:t>NIVEL:</a:t>
                      </a:r>
                      <a:endParaRPr lang="es-ES" sz="120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1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601266117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Swis721 Ex BT" panose="020B0605020202020204"/>
                        </a:rPr>
                        <a:t>CUALIFICACIÓN:</a:t>
                      </a:r>
                      <a:endParaRPr lang="es-ES" sz="1200" b="1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marL="896938" indent="-896938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AGA164_1:   </a:t>
                      </a:r>
                      <a:r>
                        <a:rPr lang="es-ES" sz="1200" b="1" dirty="0" smtClean="0">
                          <a:effectLst/>
                          <a:latin typeface="Swis721 Ex BT" panose="020B0605020202020204"/>
                        </a:rPr>
                        <a:t>ACTIVIDADES </a:t>
                      </a:r>
                      <a:r>
                        <a:rPr lang="es-ES" sz="1200" b="1" dirty="0">
                          <a:effectLst/>
                          <a:latin typeface="Swis721 Ex BT" panose="020B0605020202020204"/>
                        </a:rPr>
                        <a:t>AUXILIARES EN VIVEROS, JARDINES Y CENTROS DE JARDINERÍA.</a:t>
                      </a:r>
                      <a:endParaRPr lang="es-ES" sz="1200" b="1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6688146"/>
                  </a:ext>
                </a:extLst>
              </a:tr>
              <a:tr h="28829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Swis721 Ex BT" panose="020B0605020202020204"/>
                        </a:rPr>
                        <a:t>UNIDADES DE COMPETENCIA:</a:t>
                      </a:r>
                      <a:endParaRPr lang="es-ES" sz="1200" b="1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UC0520_1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Realizar operaciones auxiliares para la producción y mantenimiento de plantas en viveros y centros de jardinería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8259828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wis721 Ex BT" panose="020B0605020202020204"/>
                        </a:rPr>
                        <a:t>UC0521_1</a:t>
                      </a:r>
                      <a:endParaRPr lang="es-ES" sz="120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Realizar operaciones auxiliares para la instalación de jardines, parques y zonas verdes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9726146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wis721 Ex BT" panose="020B0605020202020204"/>
                        </a:rPr>
                        <a:t>UC0522_1</a:t>
                      </a:r>
                      <a:endParaRPr lang="es-ES" sz="120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Realizar operaciones auxiliares para el mantenimiento de jardines, parques y zonas verdes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3754126"/>
                  </a:ext>
                </a:extLst>
              </a:tr>
              <a:tr h="302260">
                <a:tc gridSpan="5">
                  <a:txBody>
                    <a:bodyPr/>
                    <a:lstStyle/>
                    <a:p>
                      <a:pPr marL="62865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wis721 Ex BT" panose="020B0605020202020204"/>
                        </a:rPr>
                        <a:t>Estas unidades de competencia están incluidas en: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2013904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Swis721 Ex BT" panose="020B0605020202020204"/>
                        </a:rPr>
                        <a:t>CERTIFICADO DE PROFESIONALIDAD:</a:t>
                      </a:r>
                      <a:endParaRPr lang="es-ES" sz="1200" b="1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90805"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Swis721 Ex BT" panose="020B0605020202020204"/>
                        </a:rPr>
                        <a:t>(AGAO0108) ACTIVIDADES AUXILIARES EN VIVEROS, JARDINES Y CENTROS DE JARDINERÍA (RD 1375/2008, de 1 de agosto). 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6390212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Swis721 Ex BT" panose="020B0605020202020204"/>
                        </a:rPr>
                        <a:t>TÍTULO:</a:t>
                      </a:r>
                      <a:endParaRPr lang="es-ES" sz="1200" b="1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Swis721 Ex BT" panose="020B0605020202020204"/>
                        </a:rPr>
                        <a:t>PROFESIONAL BÁSICO EN </a:t>
                      </a:r>
                      <a:r>
                        <a:rPr lang="es-ES_tradnl" sz="1200" dirty="0" err="1">
                          <a:effectLst/>
                          <a:latin typeface="Swis721 Ex BT" panose="020B0605020202020204"/>
                        </a:rPr>
                        <a:t>AGROJARDINERíA</a:t>
                      </a:r>
                      <a:r>
                        <a:rPr lang="es-ES_tradnl" sz="1200" dirty="0">
                          <a:effectLst/>
                          <a:latin typeface="Swis721 Ex BT" panose="020B0605020202020204"/>
                        </a:rPr>
                        <a:t> Y COMPOSICIONES FLORALES (RD 127/2014, de 28 de febrero).</a:t>
                      </a:r>
                      <a:endParaRPr lang="es-ES" sz="1200" dirty="0">
                        <a:effectLst/>
                        <a:latin typeface="Swis721 Ex BT" panose="020B0605020202020204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402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027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02543"/>
              </p:ext>
            </p:extLst>
          </p:nvPr>
        </p:nvGraphicFramePr>
        <p:xfrm>
          <a:off x="827584" y="1557234"/>
          <a:ext cx="8001861" cy="1478254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93663529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2618574"/>
                    </a:ext>
                  </a:extLst>
                </a:gridCol>
                <a:gridCol w="1233109">
                  <a:extLst>
                    <a:ext uri="{9D8B030D-6E8A-4147-A177-3AD203B41FA5}">
                      <a16:colId xmlns:a16="http://schemas.microsoft.com/office/drawing/2014/main" xmlns="" val="1460013604"/>
                    </a:ext>
                  </a:extLst>
                </a:gridCol>
              </a:tblGrid>
              <a:tr h="2735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CONVOCATORIA</a:t>
                      </a: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CENTRO GESTOR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Nº PLAZAS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INSCRITOS: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ADMITIDOS: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998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25253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4319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1131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AFD 2017-15: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ACTIVIDADES DE NATACIÓN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CPIFP PIRÁMIDE. Huesca.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65225" marR="0" lvl="0" indent="-1165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65225" marR="0" lvl="0" indent="-1165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59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65225" marR="0" lvl="0" indent="-1165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8182504"/>
                  </a:ext>
                </a:extLst>
              </a:tr>
              <a:tr h="714094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25253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4319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1131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AGA 2017-16: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ACTIVIDADES AUXILIARES DE JARDINERÍA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CPIFP MONTEARAGÓN. Huesca.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65225" marR="0" lvl="0" indent="-1165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65225" marR="0" lvl="0" indent="-1165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112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65225" marR="0" lvl="0" indent="-1165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88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224554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35362"/>
              </p:ext>
            </p:extLst>
          </p:nvPr>
        </p:nvGraphicFramePr>
        <p:xfrm>
          <a:off x="724058" y="3429000"/>
          <a:ext cx="8208912" cy="1367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5996">
                  <a:extLst>
                    <a:ext uri="{9D8B030D-6E8A-4147-A177-3AD203B41FA5}">
                      <a16:colId xmlns:a16="http://schemas.microsoft.com/office/drawing/2014/main" xmlns="" val="921853621"/>
                    </a:ext>
                  </a:extLst>
                </a:gridCol>
                <a:gridCol w="1377810">
                  <a:extLst>
                    <a:ext uri="{9D8B030D-6E8A-4147-A177-3AD203B41FA5}">
                      <a16:colId xmlns:a16="http://schemas.microsoft.com/office/drawing/2014/main" xmlns="" val="1996572096"/>
                    </a:ext>
                  </a:extLst>
                </a:gridCol>
                <a:gridCol w="1657123">
                  <a:extLst>
                    <a:ext uri="{9D8B030D-6E8A-4147-A177-3AD203B41FA5}">
                      <a16:colId xmlns:a16="http://schemas.microsoft.com/office/drawing/2014/main" xmlns="" val="3368096428"/>
                    </a:ext>
                  </a:extLst>
                </a:gridCol>
                <a:gridCol w="972342">
                  <a:extLst>
                    <a:ext uri="{9D8B030D-6E8A-4147-A177-3AD203B41FA5}">
                      <a16:colId xmlns:a16="http://schemas.microsoft.com/office/drawing/2014/main" xmlns="" val="2122867831"/>
                    </a:ext>
                  </a:extLst>
                </a:gridCol>
                <a:gridCol w="984699">
                  <a:extLst>
                    <a:ext uri="{9D8B030D-6E8A-4147-A177-3AD203B41FA5}">
                      <a16:colId xmlns:a16="http://schemas.microsoft.com/office/drawing/2014/main" xmlns="" val="1429377202"/>
                    </a:ext>
                  </a:extLst>
                </a:gridCol>
                <a:gridCol w="1970942">
                  <a:extLst>
                    <a:ext uri="{9D8B030D-6E8A-4147-A177-3AD203B41FA5}">
                      <a16:colId xmlns:a16="http://schemas.microsoft.com/office/drawing/2014/main" xmlns="" val="2415266260"/>
                    </a:ext>
                  </a:extLst>
                </a:gridCol>
              </a:tblGrid>
              <a:tr h="423875">
                <a:tc>
                  <a:txBody>
                    <a:bodyPr/>
                    <a:lstStyle/>
                    <a:p>
                      <a:pPr indent="57785"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COD. CONVOCATORIA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CENTRO GESTOR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03020" algn="l"/>
                        </a:tabLst>
                      </a:pPr>
                      <a:r>
                        <a:rPr lang="es-ES" sz="1000" dirty="0">
                          <a:effectLst/>
                        </a:rPr>
                        <a:t>Dirección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Teléfono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Fax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 - mail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91072138"/>
                  </a:ext>
                </a:extLst>
              </a:tr>
              <a:tr h="39284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200" dirty="0">
                          <a:effectLst/>
                        </a:rPr>
                        <a:t>AFD 2017-15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200">
                          <a:effectLst/>
                        </a:rPr>
                        <a:t>CPIFP PIRÁMIDE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303020" algn="l"/>
                        </a:tabLst>
                      </a:pPr>
                      <a:r>
                        <a:rPr lang="es-ES" sz="1200">
                          <a:effectLst/>
                        </a:rPr>
                        <a:t>Ctra. Cuarte S/N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303020" algn="l"/>
                        </a:tabLst>
                      </a:pPr>
                      <a:r>
                        <a:rPr lang="es-ES" sz="1200">
                          <a:effectLst/>
                        </a:rPr>
                        <a:t>22004 HUESCA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200">
                          <a:effectLst/>
                        </a:rPr>
                        <a:t>974 210102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200">
                          <a:effectLst/>
                        </a:rPr>
                        <a:t>974 353609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200" u="sng" dirty="0">
                          <a:effectLst/>
                          <a:hlinkClick r:id="rId2"/>
                        </a:rPr>
                        <a:t>eac@cpifppiramide.com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6499094"/>
                  </a:ext>
                </a:extLst>
              </a:tr>
              <a:tr h="55099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200">
                          <a:effectLst/>
                        </a:rPr>
                        <a:t>AGA 2017-16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200">
                          <a:effectLst/>
                        </a:rPr>
                        <a:t>CPIFP MONTEARAGÓN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303020" algn="l"/>
                        </a:tabLst>
                      </a:pPr>
                      <a:r>
                        <a:rPr lang="es-ES" sz="1200">
                          <a:effectLst/>
                        </a:rPr>
                        <a:t>Ctra. Sariñena km. 4. 22071 HUESCA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200">
                          <a:effectLst/>
                        </a:rPr>
                        <a:t>974 242672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200">
                          <a:effectLst/>
                        </a:rPr>
                        <a:t>974 245866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200" u="sng" dirty="0">
                          <a:effectLst/>
                          <a:hlinkClick r:id="rId3"/>
                        </a:rPr>
                        <a:t>eac@cpifpmontearagon.es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06180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79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46" name="5 Rectángulo"/>
          <p:cNvSpPr>
            <a:spLocks noChangeArrowheads="1"/>
          </p:cNvSpPr>
          <p:nvPr/>
        </p:nvSpPr>
        <p:spPr bwMode="auto">
          <a:xfrm>
            <a:off x="862721" y="1916832"/>
            <a:ext cx="7885744" cy="36009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690813" indent="-2690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2400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36480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4056063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446405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49212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53784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58356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62928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70200" indent="-2870200" algn="just" eaLnBrk="1" hangingPunct="1">
              <a:lnSpc>
                <a:spcPct val="150000"/>
              </a:lnSpc>
              <a:defRPr/>
            </a:pP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14 DICIEMBRE: </a:t>
            </a:r>
            <a:r>
              <a:rPr lang="es-ES" altLang="es-ES" sz="1400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  </a:t>
            </a:r>
            <a:r>
              <a:rPr lang="es-ES" altLang="es-ES" sz="1400" dirty="0">
                <a:latin typeface="Swis721 Ex BT" pitchFamily="34" charset="0"/>
              </a:rPr>
              <a:t>	PUBLICACIÓN CONVOCATORIA EN BOA.</a:t>
            </a:r>
          </a:p>
          <a:p>
            <a:pPr marL="2870200" indent="-2870200" algn="just" eaLnBrk="1" hangingPunct="1">
              <a:lnSpc>
                <a:spcPct val="150000"/>
              </a:lnSpc>
              <a:defRPr/>
            </a:pP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07 FEBRERO: </a:t>
            </a:r>
            <a:r>
              <a:rPr lang="es-ES" altLang="es-ES" sz="1400" b="1" dirty="0">
                <a:solidFill>
                  <a:srgbClr val="FF0000"/>
                </a:solidFill>
                <a:latin typeface="Swis721 Ex BT" pitchFamily="34" charset="0"/>
              </a:rPr>
              <a:t>	</a:t>
            </a:r>
            <a:r>
              <a:rPr lang="es-ES" altLang="es-ES" sz="1400" dirty="0">
                <a:latin typeface="Swis721 Ex BT" pitchFamily="34" charset="0"/>
              </a:rPr>
              <a:t>PUBLICACIÓN </a:t>
            </a:r>
            <a:r>
              <a:rPr lang="es-ES" altLang="es-ES" sz="1400" b="1" u="sng" dirty="0">
                <a:latin typeface="Swis721 Ex BT" pitchFamily="34" charset="0"/>
              </a:rPr>
              <a:t>LISTADOS PROVISIONALES</a:t>
            </a:r>
            <a:r>
              <a:rPr lang="es-ES" altLang="es-ES" sz="1400" b="1" dirty="0">
                <a:latin typeface="Swis721 Ex BT" pitchFamily="34" charset="0"/>
              </a:rPr>
              <a:t>.</a:t>
            </a:r>
          </a:p>
          <a:p>
            <a:pPr marL="2870200" indent="-2870200" algn="just" eaLnBrk="1" hangingPunct="1">
              <a:lnSpc>
                <a:spcPct val="150000"/>
              </a:lnSpc>
              <a:defRPr/>
            </a:pP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08, 09 y 10 FEBRERO:</a:t>
            </a:r>
            <a:r>
              <a:rPr lang="es-ES" altLang="es-E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altLang="es-ES" b="1" dirty="0">
                <a:solidFill>
                  <a:srgbClr val="FF0000"/>
                </a:solidFill>
              </a:rPr>
              <a:t>	</a:t>
            </a:r>
            <a:r>
              <a:rPr lang="es-ES" altLang="es-ES" sz="1400" dirty="0">
                <a:latin typeface="Swis721 Ex BT" pitchFamily="34" charset="0"/>
              </a:rPr>
              <a:t>RECLAMACIÓN LISTADOS PROVISIONALES.</a:t>
            </a:r>
            <a:r>
              <a:rPr lang="es-ES" altLang="es-ES" dirty="0"/>
              <a:t> </a:t>
            </a:r>
            <a:endParaRPr lang="es-ES" altLang="es-ES" sz="1200" dirty="0">
              <a:latin typeface="Swis721 Ex BT" pitchFamily="34" charset="0"/>
            </a:endParaRPr>
          </a:p>
          <a:p>
            <a:pPr marL="2870200" indent="-2870200" algn="just" eaLnBrk="1" hangingPunct="1">
              <a:lnSpc>
                <a:spcPct val="150000"/>
              </a:lnSpc>
              <a:defRPr/>
            </a:pP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14 FEBRERO: </a:t>
            </a:r>
            <a:r>
              <a:rPr lang="es-ES" altLang="es-ES" sz="1400" b="1" dirty="0">
                <a:solidFill>
                  <a:srgbClr val="FF3300"/>
                </a:solidFill>
                <a:latin typeface="Swis721 Ex BT" pitchFamily="34" charset="0"/>
              </a:rPr>
              <a:t>	</a:t>
            </a:r>
            <a:r>
              <a:rPr lang="es-ES" altLang="es-ES" sz="1400" dirty="0">
                <a:latin typeface="Swis721 Ex BT" pitchFamily="34" charset="0"/>
              </a:rPr>
              <a:t>PUBLICACIÓN </a:t>
            </a:r>
            <a:r>
              <a:rPr lang="es-ES" altLang="es-ES" sz="1400" b="1" u="sng" dirty="0">
                <a:latin typeface="Swis721 Ex BT" pitchFamily="34" charset="0"/>
              </a:rPr>
              <a:t>LISTADOS </a:t>
            </a:r>
            <a:r>
              <a:rPr lang="es-ES" altLang="es-ES" sz="1400" b="1" u="sng" dirty="0" smtClean="0">
                <a:latin typeface="Swis721 Ex BT" pitchFamily="34" charset="0"/>
              </a:rPr>
              <a:t>DEFINITIVOS</a:t>
            </a:r>
            <a:r>
              <a:rPr lang="es-ES" altLang="es-ES" sz="1400" b="1" dirty="0" smtClean="0">
                <a:latin typeface="Swis721 Ex BT" pitchFamily="34" charset="0"/>
              </a:rPr>
              <a:t>.</a:t>
            </a:r>
          </a:p>
          <a:p>
            <a:pPr marL="2870200" indent="-2870200" algn="just" eaLnBrk="1" hangingPunct="1">
              <a:lnSpc>
                <a:spcPct val="150000"/>
              </a:lnSpc>
              <a:defRPr/>
            </a:pP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15, 16 Y 19 FEBRERO	</a:t>
            </a:r>
            <a:r>
              <a:rPr lang="es-ES" altLang="es-ES" sz="1400" dirty="0" smtClean="0">
                <a:latin typeface="Swis721 Ex BT" pitchFamily="34" charset="0"/>
              </a:rPr>
              <a:t>CONFIRMACIÓN DE LA INSCRIPCIÓN / PAGO DE TASAS.</a:t>
            </a:r>
          </a:p>
          <a:p>
            <a:pPr marL="2870200" indent="-2870200" algn="just" eaLnBrk="1" hangingPunct="1">
              <a:lnSpc>
                <a:spcPct val="150000"/>
              </a:lnSpc>
              <a:defRPr/>
            </a:pPr>
            <a:r>
              <a:rPr lang="es-ES" altLang="es-ES" sz="1400" b="1" dirty="0" smtClean="0">
                <a:solidFill>
                  <a:srgbClr val="FF0000"/>
                </a:solidFill>
                <a:latin typeface="Swis721 Ex BT" pitchFamily="34" charset="0"/>
              </a:rPr>
              <a:t>20 - 21 - 22  FEBRERO:</a:t>
            </a: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	</a:t>
            </a:r>
            <a:r>
              <a:rPr lang="es-ES" altLang="es-ES" sz="1400" b="1" dirty="0" smtClean="0">
                <a:solidFill>
                  <a:srgbClr val="FF0000"/>
                </a:solidFill>
                <a:latin typeface="Swis721 Ex BT" pitchFamily="34" charset="0"/>
              </a:rPr>
              <a:t>REUNIÓN GRUPAL</a:t>
            </a:r>
          </a:p>
          <a:p>
            <a:pPr marL="2870200" indent="-2870200" algn="just" eaLnBrk="1" hangingPunct="1">
              <a:lnSpc>
                <a:spcPct val="150000"/>
              </a:lnSpc>
              <a:defRPr/>
            </a:pP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06 ABRIL:</a:t>
            </a:r>
            <a:r>
              <a:rPr lang="es-ES" altLang="es-E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altLang="es-ES" b="1" dirty="0">
                <a:solidFill>
                  <a:srgbClr val="FF3300"/>
                </a:solidFill>
              </a:rPr>
              <a:t>	</a:t>
            </a:r>
            <a:r>
              <a:rPr lang="es-ES" altLang="es-ES" sz="1400" dirty="0">
                <a:latin typeface="Swis721 Ex BT" pitchFamily="34" charset="0"/>
              </a:rPr>
              <a:t>ÚLTIMO DÍA INSCRIPCIÓN EN EVALUACIÓN Y PAGO DE TASAS.</a:t>
            </a:r>
          </a:p>
          <a:p>
            <a:pPr marL="2870200" indent="-2870200" algn="just" eaLnBrk="1" hangingPunct="1">
              <a:lnSpc>
                <a:spcPct val="150000"/>
              </a:lnSpc>
              <a:defRPr/>
            </a:pP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11 ABRIL: </a:t>
            </a:r>
            <a:r>
              <a:rPr lang="es-ES" altLang="es-ES" sz="1400" b="1" dirty="0">
                <a:solidFill>
                  <a:srgbClr val="FF3300"/>
                </a:solidFill>
                <a:latin typeface="Swis721 Ex BT" pitchFamily="34" charset="0"/>
              </a:rPr>
              <a:t>	</a:t>
            </a:r>
            <a:r>
              <a:rPr lang="es-ES" altLang="es-ES" sz="1400" b="1" u="sng" dirty="0">
                <a:latin typeface="Swis721 Ex BT" pitchFamily="34" charset="0"/>
              </a:rPr>
              <a:t>LISTADO DE INSCRITOS EN EVALUACIÓN</a:t>
            </a:r>
            <a:r>
              <a:rPr lang="es-ES" altLang="es-ES" sz="1400" b="1" dirty="0">
                <a:latin typeface="Swis721 Ex BT" pitchFamily="34" charset="0"/>
              </a:rPr>
              <a:t>.</a:t>
            </a:r>
          </a:p>
          <a:p>
            <a:pPr marL="2870200" indent="-2870200" algn="just" eaLnBrk="1" hangingPunct="1">
              <a:lnSpc>
                <a:spcPct val="150000"/>
              </a:lnSpc>
              <a:defRPr/>
            </a:pP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25 MAYO:</a:t>
            </a:r>
            <a:r>
              <a:rPr lang="es-ES" altLang="es-E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altLang="es-ES" b="1" dirty="0">
                <a:solidFill>
                  <a:srgbClr val="FF3300"/>
                </a:solidFill>
              </a:rPr>
              <a:t>	</a:t>
            </a:r>
            <a:r>
              <a:rPr lang="es-ES" altLang="es-ES" sz="1400" dirty="0">
                <a:latin typeface="Swis721 Ex BT" pitchFamily="34" charset="0"/>
              </a:rPr>
              <a:t>FIN </a:t>
            </a:r>
            <a:r>
              <a:rPr lang="es-ES" altLang="es-ES" sz="1400" dirty="0" smtClean="0">
                <a:latin typeface="Swis721 Ex BT" pitchFamily="34" charset="0"/>
              </a:rPr>
              <a:t>EVALUACIÓN.</a:t>
            </a:r>
            <a:endParaRPr lang="es-ES" altLang="es-ES" sz="1400" b="1" dirty="0">
              <a:latin typeface="Swis721 Ex BT" pitchFamily="34" charset="0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827585" y="1340768"/>
            <a:ext cx="7992888" cy="3683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b="1" dirty="0" smtClean="0">
                <a:solidFill>
                  <a:schemeClr val="bg1"/>
                </a:solidFill>
                <a:latin typeface="Swis721 Ex BT" pitchFamily="34" charset="0"/>
              </a:rPr>
              <a:t>CALENDARIO:</a:t>
            </a:r>
            <a:endParaRPr lang="es-ES" altLang="es-ES" b="1" dirty="0">
              <a:solidFill>
                <a:schemeClr val="bg1"/>
              </a:solidFill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827584" y="2565400"/>
            <a:ext cx="1368425" cy="3059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254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971600" y="4797425"/>
            <a:ext cx="7777113" cy="817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5400" kern="10" dirty="0">
                <a:solidFill>
                  <a:srgbClr val="C0C0C0"/>
                </a:solidFill>
                <a:latin typeface="Arial Black"/>
              </a:rPr>
              <a:t>e</a:t>
            </a:r>
            <a:r>
              <a:rPr lang="es-ES" sz="5400" kern="10" dirty="0" smtClean="0">
                <a:solidFill>
                  <a:srgbClr val="C0C0C0"/>
                </a:solidFill>
                <a:latin typeface="Arial Black"/>
              </a:rPr>
              <a:t>l procedimiento</a:t>
            </a:r>
            <a:endParaRPr lang="es-ES" sz="5400" kern="10" dirty="0">
              <a:solidFill>
                <a:srgbClr val="C0C0C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323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2"/>
          <p:cNvSpPr>
            <a:spLocks noChangeArrowheads="1" noChangeShapeType="1" noTextEdit="1"/>
          </p:cNvSpPr>
          <p:nvPr/>
        </p:nvSpPr>
        <p:spPr bwMode="auto">
          <a:xfrm>
            <a:off x="827088" y="2565400"/>
            <a:ext cx="1368425" cy="305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254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>
            <a:off x="827088" y="4652963"/>
            <a:ext cx="8137525" cy="962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5400" kern="10">
                <a:solidFill>
                  <a:srgbClr val="C0C0C0"/>
                </a:solidFill>
                <a:latin typeface="Arial Black" panose="020B0A04020102020204" pitchFamily="34" charset="0"/>
              </a:rPr>
              <a:t>¿qué es el PEAC?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1" y="1268760"/>
            <a:ext cx="840742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1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4"/>
          <p:cNvSpPr>
            <a:spLocks noChangeArrowheads="1"/>
          </p:cNvSpPr>
          <p:nvPr/>
        </p:nvSpPr>
        <p:spPr bwMode="auto">
          <a:xfrm rot="5400000">
            <a:off x="142875" y="3500438"/>
            <a:ext cx="4537075" cy="647700"/>
          </a:xfrm>
          <a:prstGeom prst="rightArrow">
            <a:avLst>
              <a:gd name="adj1" fmla="val 81880"/>
              <a:gd name="adj2" fmla="val 96869"/>
            </a:avLst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" altLang="es-ES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555750"/>
            <a:ext cx="43195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374900" y="1843088"/>
            <a:ext cx="4824413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Información</a:t>
            </a:r>
          </a:p>
        </p:txBody>
      </p:sp>
      <p:grpSp>
        <p:nvGrpSpPr>
          <p:cNvPr id="32772" name="Group 5"/>
          <p:cNvGrpSpPr>
            <a:grpSpLocks noChangeAspect="1"/>
          </p:cNvGrpSpPr>
          <p:nvPr/>
        </p:nvGrpSpPr>
        <p:grpSpPr bwMode="auto">
          <a:xfrm>
            <a:off x="944563" y="4867275"/>
            <a:ext cx="1085850" cy="1225550"/>
            <a:chOff x="4286" y="1734"/>
            <a:chExt cx="1141" cy="1288"/>
          </a:xfrm>
        </p:grpSpPr>
        <p:pic>
          <p:nvPicPr>
            <p:cNvPr id="3279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916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9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825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93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734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773" name="AutoShape 9"/>
          <p:cNvSpPr>
            <a:spLocks noChangeArrowheads="1"/>
          </p:cNvSpPr>
          <p:nvPr/>
        </p:nvSpPr>
        <p:spPr bwMode="auto">
          <a:xfrm>
            <a:off x="2374900" y="2779713"/>
            <a:ext cx="4824413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Asesoramiento</a:t>
            </a:r>
          </a:p>
        </p:txBody>
      </p:sp>
      <p:sp>
        <p:nvSpPr>
          <p:cNvPr id="32774" name="AutoShape 10"/>
          <p:cNvSpPr>
            <a:spLocks noChangeArrowheads="1"/>
          </p:cNvSpPr>
          <p:nvPr/>
        </p:nvSpPr>
        <p:spPr bwMode="auto">
          <a:xfrm>
            <a:off x="2374900" y="3716338"/>
            <a:ext cx="4824413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Evaluación</a:t>
            </a:r>
          </a:p>
        </p:txBody>
      </p:sp>
      <p:sp>
        <p:nvSpPr>
          <p:cNvPr id="32775" name="AutoShape 11"/>
          <p:cNvSpPr>
            <a:spLocks noChangeArrowheads="1"/>
          </p:cNvSpPr>
          <p:nvPr/>
        </p:nvSpPr>
        <p:spPr bwMode="auto">
          <a:xfrm>
            <a:off x="2374900" y="4651375"/>
            <a:ext cx="4824413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Acreditación</a:t>
            </a:r>
          </a:p>
        </p:txBody>
      </p:sp>
      <p:grpSp>
        <p:nvGrpSpPr>
          <p:cNvPr id="32776" name="Group 12"/>
          <p:cNvGrpSpPr>
            <a:grpSpLocks/>
          </p:cNvGrpSpPr>
          <p:nvPr/>
        </p:nvGrpSpPr>
        <p:grpSpPr bwMode="auto">
          <a:xfrm>
            <a:off x="7559675" y="1700213"/>
            <a:ext cx="1058863" cy="1057275"/>
            <a:chOff x="4740" y="1661"/>
            <a:chExt cx="667" cy="666"/>
          </a:xfrm>
        </p:grpSpPr>
        <p:sp>
          <p:nvSpPr>
            <p:cNvPr id="32789" name="Oval 13"/>
            <p:cNvSpPr>
              <a:spLocks noChangeArrowheads="1"/>
            </p:cNvSpPr>
            <p:nvPr/>
          </p:nvSpPr>
          <p:spPr bwMode="auto">
            <a:xfrm>
              <a:off x="4740" y="1661"/>
              <a:ext cx="667" cy="66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s-ES" altLang="es-ES" sz="72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90" name="Oval 14"/>
            <p:cNvSpPr>
              <a:spLocks noChangeArrowheads="1"/>
            </p:cNvSpPr>
            <p:nvPr/>
          </p:nvSpPr>
          <p:spPr bwMode="auto">
            <a:xfrm>
              <a:off x="4785" y="1706"/>
              <a:ext cx="576" cy="576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7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</p:grpSp>
      <p:pic>
        <p:nvPicPr>
          <p:cNvPr id="32777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2466975"/>
            <a:ext cx="10255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8" name="Group 16"/>
          <p:cNvGrpSpPr>
            <a:grpSpLocks/>
          </p:cNvGrpSpPr>
          <p:nvPr/>
        </p:nvGrpSpPr>
        <p:grpSpPr bwMode="auto">
          <a:xfrm>
            <a:off x="7669213" y="3716338"/>
            <a:ext cx="1223962" cy="1079500"/>
            <a:chOff x="4649" y="2296"/>
            <a:chExt cx="771" cy="680"/>
          </a:xfrm>
        </p:grpSpPr>
        <p:sp>
          <p:nvSpPr>
            <p:cNvPr id="32779" name="Rectangle 17"/>
            <p:cNvSpPr>
              <a:spLocks noChangeArrowheads="1"/>
            </p:cNvSpPr>
            <p:nvPr/>
          </p:nvSpPr>
          <p:spPr bwMode="auto">
            <a:xfrm>
              <a:off x="4785" y="2431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32780" name="Freeform 18"/>
            <p:cNvSpPr>
              <a:spLocks/>
            </p:cNvSpPr>
            <p:nvPr/>
          </p:nvSpPr>
          <p:spPr bwMode="auto">
            <a:xfrm>
              <a:off x="4833" y="2386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  <a:gd name="T6" fmla="*/ 0 60000 65536"/>
                <a:gd name="T7" fmla="*/ 0 60000 65536"/>
                <a:gd name="T8" fmla="*/ 0 60000 65536"/>
                <a:gd name="T9" fmla="*/ 0 w 179"/>
                <a:gd name="T10" fmla="*/ 0 h 146"/>
                <a:gd name="T11" fmla="*/ 179 w 179"/>
                <a:gd name="T12" fmla="*/ 146 h 1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1" name="Rectangle 19"/>
            <p:cNvSpPr>
              <a:spLocks noChangeArrowheads="1"/>
            </p:cNvSpPr>
            <p:nvPr/>
          </p:nvSpPr>
          <p:spPr bwMode="auto">
            <a:xfrm>
              <a:off x="4785" y="2612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32782" name="Rectangle 20"/>
            <p:cNvSpPr>
              <a:spLocks noChangeArrowheads="1"/>
            </p:cNvSpPr>
            <p:nvPr/>
          </p:nvSpPr>
          <p:spPr bwMode="auto">
            <a:xfrm>
              <a:off x="4785" y="2794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32783" name="Freeform 21"/>
            <p:cNvSpPr>
              <a:spLocks/>
            </p:cNvSpPr>
            <p:nvPr/>
          </p:nvSpPr>
          <p:spPr bwMode="auto">
            <a:xfrm>
              <a:off x="4833" y="2567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  <a:gd name="T6" fmla="*/ 0 60000 65536"/>
                <a:gd name="T7" fmla="*/ 0 60000 65536"/>
                <a:gd name="T8" fmla="*/ 0 60000 65536"/>
                <a:gd name="T9" fmla="*/ 0 w 179"/>
                <a:gd name="T10" fmla="*/ 0 h 146"/>
                <a:gd name="T11" fmla="*/ 179 w 179"/>
                <a:gd name="T12" fmla="*/ 146 h 1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4" name="Freeform 22"/>
            <p:cNvSpPr>
              <a:spLocks/>
            </p:cNvSpPr>
            <p:nvPr/>
          </p:nvSpPr>
          <p:spPr bwMode="auto">
            <a:xfrm>
              <a:off x="4830" y="2748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  <a:gd name="T6" fmla="*/ 0 60000 65536"/>
                <a:gd name="T7" fmla="*/ 0 60000 65536"/>
                <a:gd name="T8" fmla="*/ 0 60000 65536"/>
                <a:gd name="T9" fmla="*/ 0 w 179"/>
                <a:gd name="T10" fmla="*/ 0 h 146"/>
                <a:gd name="T11" fmla="*/ 179 w 179"/>
                <a:gd name="T12" fmla="*/ 146 h 1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5" name="Rectangle 23"/>
            <p:cNvSpPr>
              <a:spLocks noChangeArrowheads="1"/>
            </p:cNvSpPr>
            <p:nvPr/>
          </p:nvSpPr>
          <p:spPr bwMode="auto">
            <a:xfrm>
              <a:off x="4649" y="2296"/>
              <a:ext cx="771" cy="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32786" name="Line 24"/>
            <p:cNvSpPr>
              <a:spLocks noChangeShapeType="1"/>
            </p:cNvSpPr>
            <p:nvPr/>
          </p:nvSpPr>
          <p:spPr bwMode="auto">
            <a:xfrm>
              <a:off x="5103" y="2477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7" name="Line 25"/>
            <p:cNvSpPr>
              <a:spLocks noChangeShapeType="1"/>
            </p:cNvSpPr>
            <p:nvPr/>
          </p:nvSpPr>
          <p:spPr bwMode="auto">
            <a:xfrm>
              <a:off x="5103" y="2658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8" name="Line 26"/>
            <p:cNvSpPr>
              <a:spLocks noChangeShapeType="1"/>
            </p:cNvSpPr>
            <p:nvPr/>
          </p:nvSpPr>
          <p:spPr bwMode="auto">
            <a:xfrm>
              <a:off x="5103" y="2840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6" name="AutoShape 6"/>
          <p:cNvSpPr>
            <a:spLocks noChangeArrowheads="1"/>
          </p:cNvSpPr>
          <p:nvPr/>
        </p:nvSpPr>
        <p:spPr bwMode="auto">
          <a:xfrm>
            <a:off x="3697634" y="1925604"/>
            <a:ext cx="3322638" cy="403225"/>
          </a:xfrm>
          <a:prstGeom prst="flowChartAlternateProcess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 b="1">
                <a:solidFill>
                  <a:srgbClr val="003366"/>
                </a:solidFill>
                <a:latin typeface="Swis721 Ex BT" pitchFamily="34" charset="0"/>
              </a:rPr>
              <a:t>FASE DE ASESORAMIENTO</a:t>
            </a:r>
            <a:endParaRPr lang="es-ES" altLang="es-ES" sz="1600">
              <a:latin typeface="Swis721 Ex BT" pitchFamily="34" charset="0"/>
            </a:endParaRPr>
          </a:p>
        </p:txBody>
      </p:sp>
      <p:sp>
        <p:nvSpPr>
          <p:cNvPr id="199687" name="AutoShape 7"/>
          <p:cNvSpPr>
            <a:spLocks noChangeArrowheads="1"/>
          </p:cNvSpPr>
          <p:nvPr/>
        </p:nvSpPr>
        <p:spPr bwMode="auto">
          <a:xfrm>
            <a:off x="4057997" y="2644741"/>
            <a:ext cx="2493962" cy="382588"/>
          </a:xfrm>
          <a:prstGeom prst="flowChart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 b="1">
                <a:solidFill>
                  <a:srgbClr val="003366"/>
                </a:solidFill>
                <a:latin typeface="Swis721 Ex BT" pitchFamily="34" charset="0"/>
              </a:rPr>
              <a:t>Sesión en grupo</a:t>
            </a:r>
            <a:endParaRPr lang="es-ES" altLang="es-ES" sz="16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99688" name="AutoShape 8"/>
          <p:cNvSpPr>
            <a:spLocks noChangeArrowheads="1"/>
          </p:cNvSpPr>
          <p:nvPr/>
        </p:nvSpPr>
        <p:spPr bwMode="auto">
          <a:xfrm>
            <a:off x="4129434" y="3365466"/>
            <a:ext cx="2408238" cy="576263"/>
          </a:xfrm>
          <a:prstGeom prst="flowChart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 b="1">
                <a:solidFill>
                  <a:srgbClr val="003366"/>
                </a:solidFill>
                <a:latin typeface="Swis721 Ex BT" pitchFamily="34" charset="0"/>
              </a:rPr>
              <a:t>Sesiones individuales</a:t>
            </a:r>
            <a:endParaRPr lang="es-ES" altLang="es-ES" sz="1600" b="1">
              <a:latin typeface="Swis721 Ex BT" pitchFamily="34" charset="0"/>
            </a:endParaRPr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4129434" y="4444966"/>
            <a:ext cx="2408238" cy="5715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 b="1">
                <a:solidFill>
                  <a:srgbClr val="003366"/>
                </a:solidFill>
                <a:latin typeface="Swis721 Ex BT" pitchFamily="34" charset="0"/>
              </a:rPr>
              <a:t>Informe Asesoramiento</a:t>
            </a:r>
            <a:endParaRPr lang="es-ES" altLang="es-ES" sz="1600">
              <a:latin typeface="Swis721 Ex BT" pitchFamily="34" charset="0"/>
            </a:endParaRPr>
          </a:p>
        </p:txBody>
      </p:sp>
      <p:sp>
        <p:nvSpPr>
          <p:cNvPr id="199690" name="AutoShape 10"/>
          <p:cNvSpPr>
            <a:spLocks noChangeArrowheads="1"/>
          </p:cNvSpPr>
          <p:nvPr/>
        </p:nvSpPr>
        <p:spPr bwMode="auto">
          <a:xfrm>
            <a:off x="1465609" y="2212941"/>
            <a:ext cx="1922463" cy="542925"/>
          </a:xfrm>
          <a:prstGeom prst="flowChartProcess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>
                <a:latin typeface="Swis721 Ex BT" pitchFamily="34" charset="0"/>
              </a:rPr>
              <a:t>Asesores</a:t>
            </a:r>
          </a:p>
          <a:p>
            <a:pPr algn="ctr" eaLnBrk="1" hangingPunct="1"/>
            <a:r>
              <a:rPr lang="es-ES" altLang="es-ES" sz="1600">
                <a:latin typeface="Swis721 Ex BT" pitchFamily="34" charset="0"/>
              </a:rPr>
              <a:t>Dpto IOPE-EAC</a:t>
            </a:r>
          </a:p>
        </p:txBody>
      </p:sp>
      <p:sp>
        <p:nvSpPr>
          <p:cNvPr id="199691" name="AutoShape 11"/>
          <p:cNvSpPr>
            <a:spLocks noChangeArrowheads="1"/>
          </p:cNvSpPr>
          <p:nvPr/>
        </p:nvSpPr>
        <p:spPr bwMode="auto">
          <a:xfrm>
            <a:off x="7236271" y="2717766"/>
            <a:ext cx="1504950" cy="347663"/>
          </a:xfrm>
          <a:prstGeom prst="flowChartProcess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>
                <a:latin typeface="Swis721 Ex BT" pitchFamily="34" charset="0"/>
              </a:rPr>
              <a:t>Candidatos</a:t>
            </a:r>
          </a:p>
        </p:txBody>
      </p:sp>
      <p:sp>
        <p:nvSpPr>
          <p:cNvPr id="199692" name="AutoShape 12"/>
          <p:cNvSpPr>
            <a:spLocks noChangeArrowheads="1"/>
          </p:cNvSpPr>
          <p:nvPr/>
        </p:nvSpPr>
        <p:spPr bwMode="auto">
          <a:xfrm>
            <a:off x="1719609" y="2963829"/>
            <a:ext cx="1947863" cy="495300"/>
          </a:xfrm>
          <a:prstGeom prst="flowChart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400">
                <a:solidFill>
                  <a:srgbClr val="003366"/>
                </a:solidFill>
                <a:latin typeface="Swis721 Ex BT" pitchFamily="34" charset="0"/>
              </a:rPr>
              <a:t>Cuestionario  autoevaluación</a:t>
            </a:r>
            <a:endParaRPr lang="es-ES" altLang="es-ES" sz="1400">
              <a:latin typeface="Swis721 Ex BT" pitchFamily="34" charset="0"/>
            </a:endParaRPr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>
            <a:off x="4561234" y="3076541"/>
            <a:ext cx="0" cy="269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>
            <a:off x="4850159" y="3076541"/>
            <a:ext cx="0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695" name="Line 15"/>
          <p:cNvSpPr>
            <a:spLocks noChangeShapeType="1"/>
          </p:cNvSpPr>
          <p:nvPr/>
        </p:nvSpPr>
        <p:spPr bwMode="auto">
          <a:xfrm>
            <a:off x="5210522" y="3076541"/>
            <a:ext cx="0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696" name="Line 16"/>
          <p:cNvSpPr>
            <a:spLocks noChangeShapeType="1"/>
          </p:cNvSpPr>
          <p:nvPr/>
        </p:nvSpPr>
        <p:spPr bwMode="auto">
          <a:xfrm>
            <a:off x="5497859" y="3076541"/>
            <a:ext cx="0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697" name="Line 17"/>
          <p:cNvSpPr>
            <a:spLocks noChangeShapeType="1"/>
          </p:cNvSpPr>
          <p:nvPr/>
        </p:nvSpPr>
        <p:spPr bwMode="auto">
          <a:xfrm>
            <a:off x="5786784" y="3076541"/>
            <a:ext cx="0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698" name="Line 18"/>
          <p:cNvSpPr>
            <a:spLocks noChangeShapeType="1"/>
          </p:cNvSpPr>
          <p:nvPr/>
        </p:nvSpPr>
        <p:spPr bwMode="auto">
          <a:xfrm>
            <a:off x="6074122" y="3076541"/>
            <a:ext cx="0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699" name="AutoShape 19"/>
          <p:cNvSpPr>
            <a:spLocks noChangeArrowheads="1"/>
          </p:cNvSpPr>
          <p:nvPr/>
        </p:nvSpPr>
        <p:spPr bwMode="auto">
          <a:xfrm>
            <a:off x="1719609" y="3533741"/>
            <a:ext cx="1947863" cy="468313"/>
          </a:xfrm>
          <a:prstGeom prst="flowChart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400">
                <a:solidFill>
                  <a:srgbClr val="003366"/>
                </a:solidFill>
                <a:latin typeface="Swis721 Ex BT" pitchFamily="34" charset="0"/>
              </a:rPr>
              <a:t>Dossier de competencias</a:t>
            </a:r>
            <a:endParaRPr lang="es-ES" altLang="es-ES" sz="1400">
              <a:latin typeface="Swis721 Ex BT" pitchFamily="34" charset="0"/>
            </a:endParaRPr>
          </a:p>
        </p:txBody>
      </p:sp>
      <p:sp>
        <p:nvSpPr>
          <p:cNvPr id="199700" name="AutoShape 20"/>
          <p:cNvSpPr>
            <a:spLocks noChangeArrowheads="1"/>
          </p:cNvSpPr>
          <p:nvPr/>
        </p:nvSpPr>
        <p:spPr bwMode="auto">
          <a:xfrm>
            <a:off x="1719609" y="4136991"/>
            <a:ext cx="1947863" cy="269875"/>
          </a:xfrm>
          <a:prstGeom prst="flowChart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400">
                <a:solidFill>
                  <a:srgbClr val="003366"/>
                </a:solidFill>
                <a:latin typeface="Swis721 Ex BT" pitchFamily="34" charset="0"/>
              </a:rPr>
              <a:t>Entrevista</a:t>
            </a:r>
            <a:endParaRPr lang="es-ES" altLang="es-ES" sz="1400">
              <a:latin typeface="Swis721 Ex BT" pitchFamily="34" charset="0"/>
            </a:endParaRPr>
          </a:p>
        </p:txBody>
      </p:sp>
      <p:sp>
        <p:nvSpPr>
          <p:cNvPr id="199701" name="AutoShape 21"/>
          <p:cNvSpPr>
            <a:spLocks noChangeArrowheads="1"/>
          </p:cNvSpPr>
          <p:nvPr/>
        </p:nvSpPr>
        <p:spPr bwMode="auto">
          <a:xfrm>
            <a:off x="7236271" y="3509929"/>
            <a:ext cx="1504950" cy="354012"/>
          </a:xfrm>
          <a:prstGeom prst="flowChartProcess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>
                <a:latin typeface="Swis721 Ex BT" pitchFamily="34" charset="0"/>
              </a:rPr>
              <a:t>Candidatos</a:t>
            </a:r>
          </a:p>
        </p:txBody>
      </p:sp>
      <p:sp>
        <p:nvSpPr>
          <p:cNvPr id="14359" name="AutoShape 22"/>
          <p:cNvSpPr>
            <a:spLocks noChangeArrowheads="1"/>
          </p:cNvSpPr>
          <p:nvPr/>
        </p:nvSpPr>
        <p:spPr bwMode="auto">
          <a:xfrm>
            <a:off x="3577902" y="5529228"/>
            <a:ext cx="2408237" cy="395288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rgbClr val="003366"/>
                </a:solidFill>
                <a:latin typeface="Swis721 Ex BT" pitchFamily="34" charset="0"/>
              </a:rPr>
              <a:t>Formación</a:t>
            </a:r>
            <a:endParaRPr lang="es-ES" altLang="es-ES" sz="1600" dirty="0">
              <a:latin typeface="Swis721 Ex BT" pitchFamily="34" charset="0"/>
            </a:endParaRPr>
          </a:p>
        </p:txBody>
      </p:sp>
      <p:sp>
        <p:nvSpPr>
          <p:cNvPr id="199703" name="AutoShape 23"/>
          <p:cNvSpPr>
            <a:spLocks noChangeArrowheads="1"/>
          </p:cNvSpPr>
          <p:nvPr/>
        </p:nvSpPr>
        <p:spPr bwMode="auto">
          <a:xfrm>
            <a:off x="6496496" y="5472079"/>
            <a:ext cx="2540000" cy="541337"/>
          </a:xfrm>
          <a:prstGeom prst="flowChartAlternateProcess">
            <a:avLst/>
          </a:prstGeom>
          <a:solidFill>
            <a:srgbClr val="FF99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 b="1">
                <a:solidFill>
                  <a:srgbClr val="003366"/>
                </a:solidFill>
                <a:latin typeface="Swis721 Ex BT" pitchFamily="34" charset="0"/>
              </a:rPr>
              <a:t>FASE DE </a:t>
            </a:r>
          </a:p>
          <a:p>
            <a:pPr algn="ctr" eaLnBrk="1" hangingPunct="1"/>
            <a:r>
              <a:rPr lang="es-ES" altLang="es-ES" sz="1600" b="1">
                <a:solidFill>
                  <a:srgbClr val="003366"/>
                </a:solidFill>
                <a:latin typeface="Swis721 Ex BT" pitchFamily="34" charset="0"/>
              </a:rPr>
              <a:t>EVALUACIÓN</a:t>
            </a:r>
            <a:endParaRPr lang="es-ES" altLang="es-ES" sz="1600">
              <a:latin typeface="Swis721 Ex BT" pitchFamily="34" charset="0"/>
            </a:endParaRPr>
          </a:p>
        </p:txBody>
      </p:sp>
      <p:sp>
        <p:nvSpPr>
          <p:cNvPr id="199704" name="AutoShape 24"/>
          <p:cNvSpPr>
            <a:spLocks noChangeArrowheads="1"/>
          </p:cNvSpPr>
          <p:nvPr/>
        </p:nvSpPr>
        <p:spPr bwMode="auto">
          <a:xfrm>
            <a:off x="5137497" y="2357404"/>
            <a:ext cx="150812" cy="271462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9705" name="AutoShape 25"/>
          <p:cNvSpPr>
            <a:spLocks noChangeArrowheads="1"/>
          </p:cNvSpPr>
          <p:nvPr/>
        </p:nvSpPr>
        <p:spPr bwMode="auto">
          <a:xfrm rot="1161540">
            <a:off x="3410297" y="2644741"/>
            <a:ext cx="692150" cy="123825"/>
          </a:xfrm>
          <a:prstGeom prst="rightArrow">
            <a:avLst>
              <a:gd name="adj1" fmla="val 50000"/>
              <a:gd name="adj2" fmla="val 139744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9706" name="AutoShape 26"/>
          <p:cNvSpPr>
            <a:spLocks noChangeArrowheads="1"/>
          </p:cNvSpPr>
          <p:nvPr/>
        </p:nvSpPr>
        <p:spPr bwMode="auto">
          <a:xfrm>
            <a:off x="6588224" y="2717766"/>
            <a:ext cx="543272" cy="271463"/>
          </a:xfrm>
          <a:prstGeom prst="leftArrow">
            <a:avLst>
              <a:gd name="adj1" fmla="val 50000"/>
              <a:gd name="adj2" fmla="val 831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9707" name="AutoShape 27"/>
          <p:cNvSpPr>
            <a:spLocks noChangeArrowheads="1"/>
          </p:cNvSpPr>
          <p:nvPr/>
        </p:nvSpPr>
        <p:spPr bwMode="auto">
          <a:xfrm>
            <a:off x="6588224" y="3509929"/>
            <a:ext cx="543272" cy="269875"/>
          </a:xfrm>
          <a:prstGeom prst="leftArrow">
            <a:avLst>
              <a:gd name="adj1" fmla="val 50000"/>
              <a:gd name="adj2" fmla="val 8367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9708" name="Line 28"/>
          <p:cNvSpPr>
            <a:spLocks noChangeShapeType="1"/>
          </p:cNvSpPr>
          <p:nvPr/>
        </p:nvSpPr>
        <p:spPr bwMode="auto">
          <a:xfrm>
            <a:off x="3667472" y="3263866"/>
            <a:ext cx="461962" cy="173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709" name="Line 29"/>
          <p:cNvSpPr>
            <a:spLocks noChangeShapeType="1"/>
          </p:cNvSpPr>
          <p:nvPr/>
        </p:nvSpPr>
        <p:spPr bwMode="auto">
          <a:xfrm flipV="1">
            <a:off x="3667472" y="3521041"/>
            <a:ext cx="476250" cy="147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710" name="Line 30"/>
          <p:cNvSpPr>
            <a:spLocks noChangeShapeType="1"/>
          </p:cNvSpPr>
          <p:nvPr/>
        </p:nvSpPr>
        <p:spPr bwMode="auto">
          <a:xfrm flipV="1">
            <a:off x="3667472" y="3660741"/>
            <a:ext cx="476250" cy="476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711" name="AutoShape 31"/>
          <p:cNvSpPr>
            <a:spLocks noChangeArrowheads="1"/>
          </p:cNvSpPr>
          <p:nvPr/>
        </p:nvSpPr>
        <p:spPr bwMode="auto">
          <a:xfrm>
            <a:off x="5066059" y="3941729"/>
            <a:ext cx="301625" cy="541337"/>
          </a:xfrm>
          <a:prstGeom prst="downArrow">
            <a:avLst>
              <a:gd name="adj1" fmla="val 50000"/>
              <a:gd name="adj2" fmla="val 44868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9712" name="AutoShape 32"/>
          <p:cNvSpPr>
            <a:spLocks noChangeArrowheads="1"/>
          </p:cNvSpPr>
          <p:nvPr/>
        </p:nvSpPr>
        <p:spPr bwMode="auto">
          <a:xfrm>
            <a:off x="4632003" y="5016466"/>
            <a:ext cx="300037" cy="512762"/>
          </a:xfrm>
          <a:prstGeom prst="downArrow">
            <a:avLst>
              <a:gd name="adj1" fmla="val 50000"/>
              <a:gd name="adj2" fmla="val 45241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9713" name="AutoShape 33"/>
          <p:cNvSpPr>
            <a:spLocks noChangeArrowheads="1"/>
          </p:cNvSpPr>
          <p:nvPr/>
        </p:nvSpPr>
        <p:spPr bwMode="auto">
          <a:xfrm>
            <a:off x="7164834" y="4517991"/>
            <a:ext cx="1504950" cy="406400"/>
          </a:xfrm>
          <a:prstGeom prst="flowChartProcess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>
                <a:latin typeface="Swis721 Ex BT" pitchFamily="34" charset="0"/>
              </a:rPr>
              <a:t>Inscripción</a:t>
            </a:r>
          </a:p>
        </p:txBody>
      </p:sp>
      <p:sp>
        <p:nvSpPr>
          <p:cNvPr id="199714" name="AutoShape 34"/>
          <p:cNvSpPr>
            <a:spLocks noChangeArrowheads="1"/>
          </p:cNvSpPr>
          <p:nvPr/>
        </p:nvSpPr>
        <p:spPr bwMode="auto">
          <a:xfrm>
            <a:off x="7741096" y="4949791"/>
            <a:ext cx="301625" cy="449263"/>
          </a:xfrm>
          <a:prstGeom prst="downArrow">
            <a:avLst>
              <a:gd name="adj1" fmla="val 50000"/>
              <a:gd name="adj2" fmla="val 67475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9715" name="AutoShape 35"/>
          <p:cNvSpPr>
            <a:spLocks noChangeArrowheads="1"/>
          </p:cNvSpPr>
          <p:nvPr/>
        </p:nvSpPr>
        <p:spPr bwMode="auto">
          <a:xfrm>
            <a:off x="6588224" y="4660866"/>
            <a:ext cx="543272" cy="136525"/>
          </a:xfrm>
          <a:prstGeom prst="rightArrow">
            <a:avLst>
              <a:gd name="adj1" fmla="val 50000"/>
              <a:gd name="adj2" fmla="val 16540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9716" name="AutoShape 36"/>
          <p:cNvSpPr>
            <a:spLocks noChangeArrowheads="1"/>
          </p:cNvSpPr>
          <p:nvPr/>
        </p:nvSpPr>
        <p:spPr bwMode="auto">
          <a:xfrm rot="-5400000">
            <a:off x="399628" y="3467066"/>
            <a:ext cx="1355725" cy="403225"/>
          </a:xfrm>
          <a:prstGeom prst="flowChartProcess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600">
                <a:latin typeface="Swis721 Ex BT" pitchFamily="34" charset="0"/>
              </a:rPr>
              <a:t>Asesores</a:t>
            </a:r>
          </a:p>
        </p:txBody>
      </p:sp>
      <p:sp>
        <p:nvSpPr>
          <p:cNvPr id="199717" name="Line 37"/>
          <p:cNvSpPr>
            <a:spLocks noChangeShapeType="1"/>
          </p:cNvSpPr>
          <p:nvPr/>
        </p:nvSpPr>
        <p:spPr bwMode="auto">
          <a:xfrm>
            <a:off x="1651347" y="3033679"/>
            <a:ext cx="0" cy="139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718" name="Line 38"/>
          <p:cNvSpPr>
            <a:spLocks noChangeShapeType="1"/>
          </p:cNvSpPr>
          <p:nvPr/>
        </p:nvSpPr>
        <p:spPr bwMode="auto">
          <a:xfrm>
            <a:off x="1279104" y="3730591"/>
            <a:ext cx="32620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6" name="35 Rectángulo"/>
          <p:cNvSpPr>
            <a:spLocks noChangeArrowheads="1"/>
          </p:cNvSpPr>
          <p:nvPr/>
        </p:nvSpPr>
        <p:spPr bwMode="auto">
          <a:xfrm>
            <a:off x="755650" y="1340768"/>
            <a:ext cx="8280846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ASESORAMIENTO:  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5 Rectángulo"/>
          <p:cNvSpPr>
            <a:spLocks noChangeArrowheads="1"/>
          </p:cNvSpPr>
          <p:nvPr/>
        </p:nvSpPr>
        <p:spPr bwMode="auto">
          <a:xfrm>
            <a:off x="754757" y="1917413"/>
            <a:ext cx="82103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600" dirty="0">
                <a:latin typeface="Swis721 Ex BT" pitchFamily="34" charset="0"/>
              </a:rPr>
              <a:t>En esta fase un asesor/a </a:t>
            </a:r>
            <a:r>
              <a:rPr lang="es-ES" altLang="es-ES" sz="1600" b="1" dirty="0">
                <a:latin typeface="Swis721 Ex BT" pitchFamily="34" charset="0"/>
              </a:rPr>
              <a:t>acompañará y aconsejará </a:t>
            </a:r>
            <a:r>
              <a:rPr lang="es-ES" altLang="es-ES" sz="1600" dirty="0">
                <a:latin typeface="Swis721 Ex BT" pitchFamily="34" charset="0"/>
              </a:rPr>
              <a:t>al candidato para preparar la documentación necesaria.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26194" y="2748638"/>
            <a:ext cx="8138948" cy="21298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_tradnl" altLang="es-ES" b="1" u="sng" dirty="0">
                <a:latin typeface="Swis721 Ex BT" pitchFamily="34" charset="0"/>
              </a:rPr>
              <a:t>AL FINALIZAR LA ETAPA DE ASESORAMIENTO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altLang="es-ES" sz="1400" dirty="0">
                <a:latin typeface="Swis721 Ex BT" pitchFamily="34" charset="0"/>
              </a:rPr>
              <a:t>El asesor indica al candidato si, en su opinión, se han reunido suficientes evidencias para poder alcanzar un resultado positivo o no.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altLang="es-ES" sz="1400" dirty="0">
                <a:latin typeface="Swis721 Ex BT" pitchFamily="34" charset="0"/>
              </a:rPr>
              <a:t>El </a:t>
            </a:r>
            <a:r>
              <a:rPr lang="es-ES_tradnl" altLang="es-ES" sz="1400" b="1" dirty="0">
                <a:latin typeface="Swis721 Ex BT" pitchFamily="34" charset="0"/>
              </a:rPr>
              <a:t>candidato decide su inscripción en la fase de evaluación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altLang="es-ES" sz="1400" dirty="0">
                <a:latin typeface="Swis721 Ex BT" pitchFamily="34" charset="0"/>
              </a:rPr>
              <a:t>En caso afirmativo, la documentación elaborada va al equipo evaluador para continuar el procedimiento.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altLang="es-ES" sz="1400" dirty="0">
                <a:latin typeface="Swis721 Ex BT" pitchFamily="34" charset="0"/>
              </a:rPr>
              <a:t>Si no hay suficientes evidencias, se indica al candidato cómo puede mejorar en aquellos aspectos en los que no se puede demostrar la competencia</a:t>
            </a:r>
            <a:endParaRPr lang="es-ES" altLang="es-ES" sz="1400" dirty="0">
              <a:latin typeface="Swis721 Ex BT" pitchFamily="34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649" y="1412776"/>
            <a:ext cx="8210127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ASESORAMIENTO:  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5 Rectángulo"/>
          <p:cNvSpPr>
            <a:spLocks noChangeArrowheads="1"/>
          </p:cNvSpPr>
          <p:nvPr/>
        </p:nvSpPr>
        <p:spPr bwMode="auto">
          <a:xfrm>
            <a:off x="611559" y="1341438"/>
            <a:ext cx="835191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b="1" u="sng" dirty="0">
                <a:latin typeface="Swis721 Ex BT" pitchFamily="34" charset="0"/>
              </a:rPr>
              <a:t>INSCRIPCIÓN EN LA EVALUACIÓN</a:t>
            </a:r>
          </a:p>
          <a:p>
            <a:pPr algn="ctr" eaLnBrk="1" hangingPunct="1"/>
            <a:r>
              <a:rPr lang="es-ES" altLang="es-ES" b="1" dirty="0">
                <a:latin typeface="Swis721 Ex BT" pitchFamily="34" charset="0"/>
              </a:rPr>
              <a:t>Aplicación informática</a:t>
            </a:r>
          </a:p>
          <a:p>
            <a:pPr algn="ctr" eaLnBrk="1" hangingPunct="1"/>
            <a:r>
              <a:rPr lang="es-ES" altLang="es-ES" b="1" dirty="0" smtClean="0">
                <a:solidFill>
                  <a:srgbClr val="FF0000"/>
                </a:solidFill>
                <a:latin typeface="Swis721 Ex BT" pitchFamily="34" charset="0"/>
              </a:rPr>
              <a:t>06 ABRIL 2018: </a:t>
            </a:r>
            <a:r>
              <a:rPr lang="es-ES" altLang="es-ES" dirty="0">
                <a:latin typeface="Swis721 Ex BT" pitchFamily="34" charset="0"/>
              </a:rPr>
              <a:t>fin de la inscripción en la evaluación</a:t>
            </a:r>
          </a:p>
          <a:p>
            <a:pPr algn="ctr" eaLnBrk="1" hangingPunct="1"/>
            <a:endParaRPr lang="es-ES" altLang="es-ES" dirty="0">
              <a:latin typeface="Swis721 Ex BT" pitchFamily="34" charset="0"/>
            </a:endParaRPr>
          </a:p>
          <a:p>
            <a:pPr algn="ctr" eaLnBrk="1" hangingPunct="1"/>
            <a:endParaRPr lang="es-ES" altLang="es-ES" dirty="0">
              <a:latin typeface="Swis721 Ex BT" pitchFamily="34" charset="0"/>
            </a:endParaRPr>
          </a:p>
          <a:p>
            <a:pPr algn="ctr" eaLnBrk="1" hangingPunct="1"/>
            <a:endParaRPr lang="es-ES" altLang="es-ES" dirty="0">
              <a:latin typeface="Swis721 Ex BT" pitchFamily="34" charset="0"/>
            </a:endParaRPr>
          </a:p>
          <a:p>
            <a:pPr algn="ctr" eaLnBrk="1" hangingPunct="1"/>
            <a:r>
              <a:rPr lang="es-ES" altLang="es-ES" b="1" u="sng" dirty="0">
                <a:latin typeface="Swis721 Ex BT" pitchFamily="34" charset="0"/>
              </a:rPr>
              <a:t>PAGO DE TASAS</a:t>
            </a:r>
          </a:p>
          <a:p>
            <a:pPr algn="ctr" eaLnBrk="1" hangingPunct="1"/>
            <a:r>
              <a:rPr lang="es-ES" altLang="es-ES" b="1" dirty="0">
                <a:latin typeface="Swis721 Ex BT" pitchFamily="34" charset="0"/>
              </a:rPr>
              <a:t>16,70 € / Unidad de Competencia (máximo 83,50€)</a:t>
            </a:r>
          </a:p>
          <a:p>
            <a:pPr algn="ctr" eaLnBrk="1" hangingPunct="1"/>
            <a:r>
              <a:rPr lang="es-ES" altLang="es-ES" dirty="0">
                <a:latin typeface="Swis721 Ex BT" pitchFamily="34" charset="0"/>
              </a:rPr>
              <a:t>(enviar justificante del pago al CENTRO GESTOR, y/o entregar al asesor para que lo incluya en el expediente)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4499223" y="2341325"/>
            <a:ext cx="50482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83568" y="4941888"/>
            <a:ext cx="8352928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latin typeface="Swis721 Ex BT" pitchFamily="34" charset="0"/>
              </a:rPr>
              <a:t>La comisión de evaluación convocará a los candidatos por carta para la primera entrevista.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3568" y="4293096"/>
            <a:ext cx="8352928" cy="431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s-ES" altLang="es-ES" b="1" dirty="0" smtClean="0">
                <a:solidFill>
                  <a:srgbClr val="FF0000"/>
                </a:solidFill>
                <a:latin typeface="Swis721 Ex BT" pitchFamily="34" charset="0"/>
              </a:rPr>
              <a:t>11 ABRIL 2018:</a:t>
            </a:r>
            <a:r>
              <a:rPr lang="es-ES" altLang="es-ES" b="1" dirty="0" smtClean="0">
                <a:latin typeface="Swis721 Ex BT" pitchFamily="34" charset="0"/>
              </a:rPr>
              <a:t> </a:t>
            </a:r>
            <a:r>
              <a:rPr lang="es-ES" altLang="es-ES" sz="1600" b="1" dirty="0" smtClean="0">
                <a:latin typeface="Swis721 Ex BT" pitchFamily="34" charset="0"/>
              </a:rPr>
              <a:t>LISTADO DE INSCRITOS EN EVALUACIÓN</a:t>
            </a:r>
            <a:endParaRPr lang="es-ES" altLang="es-ES" sz="1600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AutoShape 2"/>
          <p:cNvSpPr>
            <a:spLocks noChangeArrowheads="1"/>
          </p:cNvSpPr>
          <p:nvPr/>
        </p:nvSpPr>
        <p:spPr bwMode="auto">
          <a:xfrm rot="5400000">
            <a:off x="395733" y="3141663"/>
            <a:ext cx="4537075" cy="647700"/>
          </a:xfrm>
          <a:prstGeom prst="rightArrow">
            <a:avLst>
              <a:gd name="adj1" fmla="val 81880"/>
              <a:gd name="adj2" fmla="val 96869"/>
            </a:avLst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s-ES" altLang="es-ES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59" y="1196975"/>
            <a:ext cx="4319587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8" name="AutoShape 4"/>
          <p:cNvSpPr>
            <a:spLocks noChangeArrowheads="1"/>
          </p:cNvSpPr>
          <p:nvPr/>
        </p:nvSpPr>
        <p:spPr bwMode="auto">
          <a:xfrm>
            <a:off x="2627759" y="1484313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Información</a:t>
            </a:r>
          </a:p>
        </p:txBody>
      </p:sp>
      <p:grpSp>
        <p:nvGrpSpPr>
          <p:cNvPr id="210949" name="Group 5"/>
          <p:cNvGrpSpPr>
            <a:grpSpLocks noChangeAspect="1"/>
          </p:cNvGrpSpPr>
          <p:nvPr/>
        </p:nvGrpSpPr>
        <p:grpSpPr bwMode="auto">
          <a:xfrm>
            <a:off x="827534" y="4149725"/>
            <a:ext cx="1085850" cy="1225550"/>
            <a:chOff x="4286" y="1734"/>
            <a:chExt cx="1141" cy="1288"/>
          </a:xfrm>
        </p:grpSpPr>
        <p:pic>
          <p:nvPicPr>
            <p:cNvPr id="21095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916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95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825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95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734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0953" name="AutoShape 9"/>
          <p:cNvSpPr>
            <a:spLocks noChangeArrowheads="1"/>
          </p:cNvSpPr>
          <p:nvPr/>
        </p:nvSpPr>
        <p:spPr bwMode="auto">
          <a:xfrm>
            <a:off x="2627759" y="2420938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Asesoramiento</a:t>
            </a:r>
          </a:p>
        </p:txBody>
      </p:sp>
      <p:sp>
        <p:nvSpPr>
          <p:cNvPr id="210954" name="AutoShape 10"/>
          <p:cNvSpPr>
            <a:spLocks noChangeArrowheads="1"/>
          </p:cNvSpPr>
          <p:nvPr/>
        </p:nvSpPr>
        <p:spPr bwMode="auto">
          <a:xfrm>
            <a:off x="2627759" y="3357563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Evaluación</a:t>
            </a:r>
          </a:p>
        </p:txBody>
      </p:sp>
      <p:sp>
        <p:nvSpPr>
          <p:cNvPr id="210955" name="AutoShape 11"/>
          <p:cNvSpPr>
            <a:spLocks noChangeArrowheads="1"/>
          </p:cNvSpPr>
          <p:nvPr/>
        </p:nvSpPr>
        <p:spPr bwMode="auto">
          <a:xfrm>
            <a:off x="2627759" y="4292600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Acreditación</a:t>
            </a:r>
          </a:p>
        </p:txBody>
      </p:sp>
      <p:grpSp>
        <p:nvGrpSpPr>
          <p:cNvPr id="210956" name="Group 12"/>
          <p:cNvGrpSpPr>
            <a:grpSpLocks/>
          </p:cNvGrpSpPr>
          <p:nvPr/>
        </p:nvGrpSpPr>
        <p:grpSpPr bwMode="auto">
          <a:xfrm>
            <a:off x="7812534" y="1341438"/>
            <a:ext cx="1058862" cy="1057275"/>
            <a:chOff x="4740" y="1661"/>
            <a:chExt cx="667" cy="666"/>
          </a:xfrm>
        </p:grpSpPr>
        <p:sp>
          <p:nvSpPr>
            <p:cNvPr id="210957" name="Oval 13"/>
            <p:cNvSpPr>
              <a:spLocks noChangeArrowheads="1"/>
            </p:cNvSpPr>
            <p:nvPr/>
          </p:nvSpPr>
          <p:spPr bwMode="auto">
            <a:xfrm>
              <a:off x="4740" y="1661"/>
              <a:ext cx="667" cy="66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 altLang="es-ES" sz="7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auto">
            <a:xfrm>
              <a:off x="4785" y="1706"/>
              <a:ext cx="576" cy="576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es-ES" sz="7200" b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</p:grpSp>
      <p:pic>
        <p:nvPicPr>
          <p:cNvPr id="210959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96" y="2205038"/>
            <a:ext cx="102552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0960" name="Group 16"/>
          <p:cNvGrpSpPr>
            <a:grpSpLocks/>
          </p:cNvGrpSpPr>
          <p:nvPr/>
        </p:nvGrpSpPr>
        <p:grpSpPr bwMode="auto">
          <a:xfrm>
            <a:off x="7812534" y="3357563"/>
            <a:ext cx="1223962" cy="1079500"/>
            <a:chOff x="4649" y="2296"/>
            <a:chExt cx="771" cy="680"/>
          </a:xfrm>
        </p:grpSpPr>
        <p:sp>
          <p:nvSpPr>
            <p:cNvPr id="210961" name="Rectangle 17"/>
            <p:cNvSpPr>
              <a:spLocks noChangeArrowheads="1"/>
            </p:cNvSpPr>
            <p:nvPr/>
          </p:nvSpPr>
          <p:spPr bwMode="auto">
            <a:xfrm>
              <a:off x="4785" y="2431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0962" name="Freeform 18"/>
            <p:cNvSpPr>
              <a:spLocks/>
            </p:cNvSpPr>
            <p:nvPr/>
          </p:nvSpPr>
          <p:spPr bwMode="auto">
            <a:xfrm>
              <a:off x="4833" y="2386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963" name="Rectangle 19"/>
            <p:cNvSpPr>
              <a:spLocks noChangeArrowheads="1"/>
            </p:cNvSpPr>
            <p:nvPr/>
          </p:nvSpPr>
          <p:spPr bwMode="auto">
            <a:xfrm>
              <a:off x="4785" y="2612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0964" name="Rectangle 20"/>
            <p:cNvSpPr>
              <a:spLocks noChangeArrowheads="1"/>
            </p:cNvSpPr>
            <p:nvPr/>
          </p:nvSpPr>
          <p:spPr bwMode="auto">
            <a:xfrm>
              <a:off x="4785" y="2794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0965" name="Freeform 21"/>
            <p:cNvSpPr>
              <a:spLocks/>
            </p:cNvSpPr>
            <p:nvPr/>
          </p:nvSpPr>
          <p:spPr bwMode="auto">
            <a:xfrm>
              <a:off x="4833" y="2567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966" name="Freeform 22"/>
            <p:cNvSpPr>
              <a:spLocks/>
            </p:cNvSpPr>
            <p:nvPr/>
          </p:nvSpPr>
          <p:spPr bwMode="auto">
            <a:xfrm>
              <a:off x="4830" y="2748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967" name="Rectangle 23"/>
            <p:cNvSpPr>
              <a:spLocks noChangeArrowheads="1"/>
            </p:cNvSpPr>
            <p:nvPr/>
          </p:nvSpPr>
          <p:spPr bwMode="auto">
            <a:xfrm>
              <a:off x="4649" y="2296"/>
              <a:ext cx="771" cy="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0968" name="Line 24"/>
            <p:cNvSpPr>
              <a:spLocks noChangeShapeType="1"/>
            </p:cNvSpPr>
            <p:nvPr/>
          </p:nvSpPr>
          <p:spPr bwMode="auto">
            <a:xfrm>
              <a:off x="5103" y="2477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969" name="Line 25"/>
            <p:cNvSpPr>
              <a:spLocks noChangeShapeType="1"/>
            </p:cNvSpPr>
            <p:nvPr/>
          </p:nvSpPr>
          <p:spPr bwMode="auto">
            <a:xfrm>
              <a:off x="5103" y="2658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970" name="Line 26"/>
            <p:cNvSpPr>
              <a:spLocks noChangeShapeType="1"/>
            </p:cNvSpPr>
            <p:nvPr/>
          </p:nvSpPr>
          <p:spPr bwMode="auto">
            <a:xfrm>
              <a:off x="5103" y="2840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0971" name="Text Box 27"/>
          <p:cNvSpPr txBox="1">
            <a:spLocks noChangeArrowheads="1"/>
          </p:cNvSpPr>
          <p:nvPr/>
        </p:nvSpPr>
        <p:spPr bwMode="auto">
          <a:xfrm>
            <a:off x="2556321" y="3284538"/>
            <a:ext cx="5040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112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animBg="1"/>
      <p:bldP spid="210953" grpId="0" animBg="1"/>
      <p:bldP spid="210954" grpId="0" animBg="1"/>
      <p:bldP spid="2109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755650" y="1340768"/>
            <a:ext cx="8070273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EVALUACIÓN:  </a:t>
            </a:r>
            <a:endParaRPr lang="es-ES" altLang="es-ES" b="1" dirty="0">
              <a:latin typeface="Swis721 Ex BT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60207" y="1988840"/>
            <a:ext cx="8065716" cy="3444771"/>
            <a:chOff x="760207" y="2780928"/>
            <a:chExt cx="8065716" cy="3444771"/>
          </a:xfrm>
        </p:grpSpPr>
        <p:sp>
          <p:nvSpPr>
            <p:cNvPr id="203781" name="6 Rectángulo"/>
            <p:cNvSpPr>
              <a:spLocks noChangeArrowheads="1"/>
            </p:cNvSpPr>
            <p:nvPr/>
          </p:nvSpPr>
          <p:spPr bwMode="auto">
            <a:xfrm>
              <a:off x="760207" y="2780928"/>
              <a:ext cx="8065716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s-ES" altLang="es-ES" b="1" u="sng" dirty="0">
                  <a:latin typeface="Swis721 Ex BT" pitchFamily="34" charset="0"/>
                </a:rPr>
                <a:t>¿En qué me inscribo?</a:t>
              </a:r>
            </a:p>
            <a:p>
              <a:pPr algn="just" eaLnBrk="1" hangingPunct="1"/>
              <a:endParaRPr lang="es-ES" altLang="es-ES" dirty="0">
                <a:latin typeface="Swis721 Ex BT" pitchFamily="34" charset="0"/>
              </a:endParaRPr>
            </a:p>
            <a:p>
              <a:pPr algn="just" eaLnBrk="1" hangingPunct="1"/>
              <a:r>
                <a:rPr lang="es-ES" altLang="es-ES" dirty="0">
                  <a:latin typeface="Swis721 Ex BT" pitchFamily="34" charset="0"/>
                </a:rPr>
                <a:t>Decisión personal del candidato, independientemente del informe del asesor</a:t>
              </a:r>
              <a:r>
                <a:rPr lang="es-ES" altLang="es-ES" dirty="0" smtClean="0">
                  <a:latin typeface="Swis721 Ex BT" pitchFamily="34" charset="0"/>
                </a:rPr>
                <a:t>.</a:t>
              </a:r>
            </a:p>
            <a:p>
              <a:pPr algn="just" eaLnBrk="1" hangingPunct="1"/>
              <a:endParaRPr lang="es-ES" altLang="es-ES" dirty="0">
                <a:latin typeface="Swis721 Ex BT" pitchFamily="34" charset="0"/>
              </a:endParaRPr>
            </a:p>
            <a:p>
              <a:pPr algn="just" eaLnBrk="1" hangingPunct="1"/>
              <a:endParaRPr lang="es-ES" altLang="es-ES" dirty="0" smtClean="0">
                <a:latin typeface="Swis721 Ex BT" pitchFamily="34" charset="0"/>
              </a:endParaRPr>
            </a:p>
            <a:p>
              <a:pPr algn="just" eaLnBrk="1" hangingPunct="1"/>
              <a:r>
                <a:rPr lang="es-ES" altLang="es-ES" b="1" u="sng" dirty="0" smtClean="0">
                  <a:latin typeface="Swis721 Ex BT" pitchFamily="34" charset="0"/>
                </a:rPr>
                <a:t>SEDE COMISIÓN EVALUACIÓN</a:t>
              </a:r>
            </a:p>
            <a:p>
              <a:pPr algn="just" eaLnBrk="1" hangingPunct="1"/>
              <a:endParaRPr lang="es-ES" altLang="es-ES" b="1" u="sng" dirty="0" smtClean="0">
                <a:latin typeface="Swis721 Ex BT" pitchFamily="34" charset="0"/>
              </a:endParaRPr>
            </a:p>
            <a:p>
              <a:pPr algn="just" eaLnBrk="1" hangingPunct="1"/>
              <a:endParaRPr lang="es-ES" altLang="es-ES" dirty="0">
                <a:latin typeface="Swis721 Ex BT" pitchFamily="34" charset="0"/>
              </a:endParaRPr>
            </a:p>
            <a:p>
              <a:pPr algn="just" eaLnBrk="1" hangingPunct="1"/>
              <a:endParaRPr lang="es-ES" altLang="es-ES" dirty="0">
                <a:latin typeface="Swis721 Ex BT" pitchFamily="34" charset="0"/>
              </a:endParaRPr>
            </a:p>
          </p:txBody>
        </p:sp>
        <p:sp>
          <p:nvSpPr>
            <p:cNvPr id="8" name="Text Box 43"/>
            <p:cNvSpPr txBox="1">
              <a:spLocks noChangeArrowheads="1"/>
            </p:cNvSpPr>
            <p:nvPr/>
          </p:nvSpPr>
          <p:spPr bwMode="auto">
            <a:xfrm>
              <a:off x="1723361" y="5733256"/>
              <a:ext cx="6689304" cy="49244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 hangingPunct="0"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 hangingPunct="0"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 hangingPunct="0"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  <a:defRPr/>
              </a:pPr>
              <a:r>
                <a:rPr lang="es-ES" altLang="es-ES" sz="1000" b="1" dirty="0" smtClean="0">
                  <a:solidFill>
                    <a:prstClr val="black"/>
                  </a:solidFill>
                  <a:latin typeface="Swis721 Ex BT" pitchFamily="34" charset="0"/>
                </a:rPr>
                <a:t>AGA2017-16</a:t>
              </a: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es-ES" altLang="es-ES" sz="1000" u="sng" dirty="0" smtClean="0">
                  <a:solidFill>
                    <a:prstClr val="black"/>
                  </a:solidFill>
                  <a:latin typeface="Swis721 Ex BT" pitchFamily="34" charset="0"/>
                </a:rPr>
                <a:t>ACTIVIDADES AUXILIARES JARDINERIA</a:t>
              </a:r>
              <a:r>
                <a:rPr lang="es-ES" altLang="es-ES" sz="1600" b="1" dirty="0" smtClean="0">
                  <a:solidFill>
                    <a:prstClr val="black"/>
                  </a:solidFill>
                  <a:latin typeface="Swis721 Ex BT" pitchFamily="34" charset="0"/>
                </a:rPr>
                <a:t>:   CPIFP MONTEARAGÓN</a:t>
              </a:r>
              <a:endParaRPr lang="es-ES" altLang="es-ES" sz="1600" b="1" dirty="0">
                <a:solidFill>
                  <a:prstClr val="black"/>
                </a:solidFill>
                <a:latin typeface="Swis721 Ex BT" pitchFamily="34" charset="0"/>
              </a:endParaRPr>
            </a:p>
          </p:txBody>
        </p:sp>
        <p:sp>
          <p:nvSpPr>
            <p:cNvPr id="9" name="Text Box 43"/>
            <p:cNvSpPr txBox="1">
              <a:spLocks noChangeArrowheads="1"/>
            </p:cNvSpPr>
            <p:nvPr/>
          </p:nvSpPr>
          <p:spPr bwMode="auto">
            <a:xfrm>
              <a:off x="1696721" y="4803695"/>
              <a:ext cx="6192688" cy="5001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 hangingPunct="0"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 hangingPunct="0"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 hangingPunct="0"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08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  <a:defRPr/>
              </a:pPr>
              <a:r>
                <a:rPr lang="es-ES" altLang="es-ES" sz="1050" b="1" dirty="0" smtClean="0">
                  <a:solidFill>
                    <a:prstClr val="black"/>
                  </a:solidFill>
                  <a:latin typeface="Swis721 Ex BT" pitchFamily="34" charset="0"/>
                </a:rPr>
                <a:t>ADG2017-15</a:t>
              </a: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es-ES" altLang="es-ES" sz="1050" u="sng" dirty="0" smtClean="0">
                  <a:solidFill>
                    <a:prstClr val="black"/>
                  </a:solidFill>
                  <a:latin typeface="Swis721 Ex BT" pitchFamily="34" charset="0"/>
                </a:rPr>
                <a:t>ACTIVIDADES DE NATACIÓN</a:t>
              </a:r>
              <a:r>
                <a:rPr lang="es-ES" altLang="es-ES" sz="1600" b="1" dirty="0" smtClean="0">
                  <a:solidFill>
                    <a:prstClr val="black"/>
                  </a:solidFill>
                  <a:latin typeface="Swis721 Ex BT" pitchFamily="34" charset="0"/>
                </a:rPr>
                <a:t>:    CPIFP PIRÁMIDE</a:t>
              </a:r>
              <a:endParaRPr lang="es-ES" altLang="es-ES" sz="1050" b="1" dirty="0">
                <a:solidFill>
                  <a:prstClr val="black"/>
                </a:solidFill>
                <a:latin typeface="Swis721 Ex BT" pitchFamily="34" charset="0"/>
              </a:endParaRPr>
            </a:p>
          </p:txBody>
        </p:sp>
      </p:grpSp>
      <p:pic>
        <p:nvPicPr>
          <p:cNvPr id="10" name="Picture 2" descr="http://servicios.aragon.es/pwac/binario.verBinario.do?idBinario=19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44" y="4941168"/>
            <a:ext cx="756223" cy="7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ervicios.aragon.es/pwac/binario.verBinario.do?idBinario=193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7" y="3884455"/>
            <a:ext cx="754440" cy="75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5" name="6 Rectángulo"/>
          <p:cNvSpPr>
            <a:spLocks noChangeArrowheads="1"/>
          </p:cNvSpPr>
          <p:nvPr/>
        </p:nvSpPr>
        <p:spPr bwMode="auto">
          <a:xfrm>
            <a:off x="755649" y="2208600"/>
            <a:ext cx="8208963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En esencia, el objetivo de la fase de evaluación es </a:t>
            </a:r>
            <a:r>
              <a:rPr lang="es-ES" altLang="es-ES" b="1" dirty="0">
                <a:latin typeface="Swis721 Ex BT" pitchFamily="34" charset="0"/>
              </a:rPr>
              <a:t>demostrar la competencia profesional relacionada con aquellas unidades de competencia para las que se ha solicitado el reconocimiento</a:t>
            </a:r>
            <a:r>
              <a:rPr lang="es-ES" altLang="es-ES" dirty="0">
                <a:latin typeface="Swis721 Ex BT" pitchFamily="34" charset="0"/>
              </a:rPr>
              <a:t>. </a:t>
            </a:r>
          </a:p>
          <a:p>
            <a:pPr algn="just" eaLnBrk="1" hangingPunct="1"/>
            <a:endParaRPr lang="es-ES" altLang="es-ES" dirty="0">
              <a:latin typeface="Swis721 Ex BT" pitchFamily="34" charset="0"/>
            </a:endParaRPr>
          </a:p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Lo primero que hace la Comisión de Evaluación es estudiar el </a:t>
            </a:r>
            <a:r>
              <a:rPr lang="es-ES" altLang="es-ES" b="1" dirty="0">
                <a:latin typeface="Swis721 Ex BT" pitchFamily="34" charset="0"/>
              </a:rPr>
              <a:t>informe del asesor/a</a:t>
            </a:r>
            <a:r>
              <a:rPr lang="es-ES" altLang="es-ES" dirty="0">
                <a:latin typeface="Swis721 Ex BT" pitchFamily="34" charset="0"/>
              </a:rPr>
              <a:t>, la información profesional y/o las pruebas que se hayan aportado.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92332" y="4518660"/>
            <a:ext cx="4537075" cy="431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s-ES" altLang="es-ES" b="1" dirty="0" smtClean="0">
                <a:latin typeface="Swis721 Ex BT" pitchFamily="34" charset="0"/>
              </a:rPr>
              <a:t>ENTREVISTA PERSONAL</a:t>
            </a:r>
            <a:endParaRPr lang="es-ES" altLang="es-ES" b="1" dirty="0">
              <a:latin typeface="Swis721 Ex BT" pitchFamily="34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755649" y="1340768"/>
            <a:ext cx="8208963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EVALUACIÓN:  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6 Rectángulo"/>
          <p:cNvSpPr>
            <a:spLocks noChangeArrowheads="1"/>
          </p:cNvSpPr>
          <p:nvPr/>
        </p:nvSpPr>
        <p:spPr bwMode="auto">
          <a:xfrm>
            <a:off x="755649" y="2148398"/>
            <a:ext cx="806482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</a:pPr>
            <a:r>
              <a:rPr lang="es-ES" altLang="es-ES" dirty="0">
                <a:latin typeface="Swis721 Ex BT" pitchFamily="34" charset="0"/>
              </a:rPr>
              <a:t>Qué competencias profesionales quedan suficientemente justificadas.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dirty="0">
                <a:latin typeface="Swis721 Ex BT" pitchFamily="34" charset="0"/>
              </a:rPr>
              <a:t>Si se necesita aportar información y/o documentación complementaria.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dirty="0">
                <a:latin typeface="Swis721 Ex BT" pitchFamily="34" charset="0"/>
              </a:rPr>
              <a:t>De qué competencias profesionales, en su caso, se necesitan obtener nuevas evidencias de competencia, porque no están suficientemente demostradas.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dirty="0">
                <a:latin typeface="Swis721 Ex BT" pitchFamily="34" charset="0"/>
              </a:rPr>
              <a:t>Qué métodos de evaluación se aplicarán para obtener las nuevas evidencias de competencia.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650" y="1331476"/>
            <a:ext cx="8064822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EVALUACIÓN:  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55203" y="2003921"/>
            <a:ext cx="8137277" cy="22891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b="1" u="sng" dirty="0">
                <a:latin typeface="Swis721 Ex BT" pitchFamily="34" charset="0"/>
              </a:rPr>
              <a:t>MÉTODOS DE EVALUACIÓN</a:t>
            </a:r>
            <a:r>
              <a:rPr lang="es-ES" altLang="es-ES" dirty="0">
                <a:latin typeface="Swis721 Ex BT" pitchFamily="34" charset="0"/>
              </a:rPr>
              <a:t>:</a:t>
            </a:r>
          </a:p>
          <a:p>
            <a:pPr algn="just" eaLnBrk="1" hangingPunct="1"/>
            <a:endParaRPr lang="es-ES" altLang="es-ES" dirty="0">
              <a:latin typeface="Swis721 Ex BT" pitchFamily="34" charset="0"/>
            </a:endParaRP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dirty="0">
                <a:latin typeface="Swis721 Ex BT" pitchFamily="34" charset="0"/>
              </a:rPr>
              <a:t>Entrevista profesional.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b="1" dirty="0">
                <a:latin typeface="Swis721 Ex BT" pitchFamily="34" charset="0"/>
              </a:rPr>
              <a:t>Pruebas profesionales de competencia</a:t>
            </a:r>
            <a:r>
              <a:rPr lang="es-ES" altLang="es-ES" dirty="0">
                <a:latin typeface="Swis721 Ex BT" pitchFamily="34" charset="0"/>
              </a:rPr>
              <a:t>. Simulación de situaciones profesionales.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dirty="0">
                <a:latin typeface="Swis721 Ex BT" pitchFamily="34" charset="0"/>
              </a:rPr>
              <a:t>Observación en el puesto de trabajo.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dirty="0">
                <a:latin typeface="Swis721 Ex BT" pitchFamily="34" charset="0"/>
              </a:rPr>
              <a:t>Otras pruebas de diferente naturaleza según el criterio del evaluador/a.</a:t>
            </a:r>
          </a:p>
        </p:txBody>
      </p:sp>
      <p:sp>
        <p:nvSpPr>
          <p:cNvPr id="206854" name="7 CuadroTexto"/>
          <p:cNvSpPr txBox="1">
            <a:spLocks noChangeArrowheads="1"/>
          </p:cNvSpPr>
          <p:nvPr/>
        </p:nvSpPr>
        <p:spPr bwMode="auto">
          <a:xfrm>
            <a:off x="828229" y="4504124"/>
            <a:ext cx="7920236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dirty="0">
                <a:latin typeface="Swis721 Ex BT" pitchFamily="34" charset="0"/>
              </a:rPr>
              <a:t>LA </a:t>
            </a:r>
            <a:r>
              <a:rPr lang="es-ES" altLang="es-ES" b="1" dirty="0">
                <a:latin typeface="Swis721 Ex BT" pitchFamily="34" charset="0"/>
              </a:rPr>
              <a:t>FASE DE EVALUACIÓN </a:t>
            </a:r>
            <a:r>
              <a:rPr lang="es-ES" altLang="es-ES" dirty="0">
                <a:latin typeface="Swis721 Ex BT" pitchFamily="34" charset="0"/>
              </a:rPr>
              <a:t>(así como las pruebas de competencia) </a:t>
            </a:r>
            <a:r>
              <a:rPr lang="es-ES" altLang="es-ES" b="1" dirty="0">
                <a:latin typeface="Swis721 Ex BT" pitchFamily="34" charset="0"/>
              </a:rPr>
              <a:t>SE REALIZARÁN EN EL CENTRO GESTOR DE LA CONVOCATORIA, O SE INDICARÁ EL LUGAR EN SU CASO.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755650" y="1475492"/>
            <a:ext cx="8064822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EVALUACIÓN:  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6"/>
          <p:cNvSpPr>
            <a:spLocks noChangeArrowheads="1"/>
          </p:cNvSpPr>
          <p:nvPr/>
        </p:nvSpPr>
        <p:spPr bwMode="auto">
          <a:xfrm>
            <a:off x="755650" y="1441450"/>
            <a:ext cx="8280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/>
            <a:r>
              <a:rPr lang="es-ES" altLang="es-ES" b="1">
                <a:solidFill>
                  <a:srgbClr val="000000"/>
                </a:solidFill>
                <a:latin typeface="Swis721 Ex B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Tradicionalmente</a:t>
            </a:r>
            <a:r>
              <a:rPr lang="es-ES" altLang="es-ES">
                <a:solidFill>
                  <a:srgbClr val="000000"/>
                </a:solidFill>
                <a:latin typeface="Swis721 Ex B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competencia sólo podía ser acreditada cuando su adquisición se produce a través de un sistema formal, dentro del </a:t>
            </a:r>
            <a:r>
              <a:rPr lang="es-ES" altLang="es-ES" b="1" u="sng">
                <a:solidFill>
                  <a:srgbClr val="000000"/>
                </a:solidFill>
                <a:latin typeface="Swis721 Ex B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ámbito educativo</a:t>
            </a:r>
            <a:r>
              <a:rPr lang="es-ES" altLang="es-ES">
                <a:solidFill>
                  <a:srgbClr val="000000"/>
                </a:solidFill>
                <a:latin typeface="Swis721 Ex B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/>
            <a:endParaRPr lang="es-ES" altLang="es-ES">
              <a:solidFill>
                <a:srgbClr val="000000"/>
              </a:solidFill>
              <a:latin typeface="Swis721 Ex B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s-ES" altLang="es-ES">
                <a:solidFill>
                  <a:srgbClr val="000000"/>
                </a:solidFill>
                <a:latin typeface="Swis721 Ex B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hace unos años se tiene conciencia de que la competencia no sólo se adquiere en entornos formales, sino que se produce también a través de </a:t>
            </a:r>
            <a:r>
              <a:rPr lang="es-ES" altLang="es-ES" b="1" u="sng">
                <a:solidFill>
                  <a:srgbClr val="000000"/>
                </a:solidFill>
                <a:latin typeface="Swis721 Ex B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formativas no regladas</a:t>
            </a:r>
            <a:r>
              <a:rPr lang="es-ES" altLang="es-ES">
                <a:solidFill>
                  <a:srgbClr val="000000"/>
                </a:solidFill>
                <a:latin typeface="Swis721 Ex B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altLang="es-ES" b="1" u="sng">
                <a:solidFill>
                  <a:srgbClr val="000000"/>
                </a:solidFill>
                <a:latin typeface="Swis721 Ex B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mediante la práctica profesional</a:t>
            </a:r>
            <a:r>
              <a:rPr lang="es-ES" altLang="es-ES">
                <a:solidFill>
                  <a:srgbClr val="000000"/>
                </a:solidFill>
                <a:latin typeface="Swis721 Ex B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a través de actividades de la vida cotidiana.</a:t>
            </a:r>
            <a:endParaRPr lang="es-ES" altLang="es-ES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218" name="Grupo 1"/>
          <p:cNvGrpSpPr>
            <a:grpSpLocks/>
          </p:cNvGrpSpPr>
          <p:nvPr/>
        </p:nvGrpSpPr>
        <p:grpSpPr bwMode="auto">
          <a:xfrm>
            <a:off x="1547813" y="4027488"/>
            <a:ext cx="6048375" cy="1922462"/>
            <a:chOff x="1331640" y="4026818"/>
            <a:chExt cx="6048375" cy="1922462"/>
          </a:xfrm>
        </p:grpSpPr>
        <p:pic>
          <p:nvPicPr>
            <p:cNvPr id="92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026818"/>
              <a:ext cx="2881312" cy="192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3" descr="Personajes de dibujos animados Profesiones Foto de archivo - 272554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2" y="4077617"/>
              <a:ext cx="1871663" cy="187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AutoShape 4"/>
            <p:cNvSpPr>
              <a:spLocks noChangeArrowheads="1"/>
            </p:cNvSpPr>
            <p:nvPr/>
          </p:nvSpPr>
          <p:spPr bwMode="auto">
            <a:xfrm>
              <a:off x="4428852" y="4724375"/>
              <a:ext cx="863600" cy="504825"/>
            </a:xfrm>
            <a:prstGeom prst="leftRightArrow">
              <a:avLst>
                <a:gd name="adj1" fmla="val 50000"/>
                <a:gd name="adj2" fmla="val 34214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E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55650" y="1336873"/>
            <a:ext cx="7848798" cy="4636790"/>
            <a:chOff x="755650" y="1024235"/>
            <a:chExt cx="7848798" cy="4636790"/>
          </a:xfrm>
        </p:grpSpPr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>
              <a:off x="3513336" y="3789363"/>
              <a:ext cx="2505075" cy="342106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s-ES" b="1" dirty="0">
                  <a:solidFill>
                    <a:srgbClr val="003366"/>
                  </a:solidFill>
                  <a:latin typeface="Swis721 Ex BT" pitchFamily="34" charset="0"/>
                </a:rPr>
                <a:t>Informe Evaluación</a:t>
              </a:r>
              <a:endParaRPr lang="es-ES" dirty="0">
                <a:latin typeface="Swis721 Ex BT" pitchFamily="34" charset="0"/>
              </a:endParaRPr>
            </a:p>
          </p:txBody>
        </p:sp>
        <p:sp>
          <p:nvSpPr>
            <p:cNvPr id="207878" name="AutoShape 6"/>
            <p:cNvSpPr>
              <a:spLocks noChangeArrowheads="1"/>
            </p:cNvSpPr>
            <p:nvPr/>
          </p:nvSpPr>
          <p:spPr bwMode="auto">
            <a:xfrm>
              <a:off x="3560961" y="1557338"/>
              <a:ext cx="3003550" cy="325437"/>
            </a:xfrm>
            <a:prstGeom prst="flowChartAlternateProcess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altLang="es-ES" sz="1600" b="1">
                  <a:solidFill>
                    <a:srgbClr val="003366"/>
                  </a:solidFill>
                  <a:latin typeface="Swis721 Ex BT" pitchFamily="34" charset="0"/>
                </a:rPr>
                <a:t>FASE DE EVALUACIÓN</a:t>
              </a:r>
              <a:endParaRPr lang="es-ES" altLang="es-ES" sz="1600">
                <a:latin typeface="Swis721 Ex BT" pitchFamily="34" charset="0"/>
              </a:endParaRPr>
            </a:p>
          </p:txBody>
        </p:sp>
        <p:sp>
          <p:nvSpPr>
            <p:cNvPr id="207879" name="AutoShape 7"/>
            <p:cNvSpPr>
              <a:spLocks noChangeArrowheads="1"/>
            </p:cNvSpPr>
            <p:nvPr/>
          </p:nvSpPr>
          <p:spPr bwMode="auto">
            <a:xfrm>
              <a:off x="3695898" y="2263775"/>
              <a:ext cx="3849688" cy="334963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b="1">
                  <a:solidFill>
                    <a:srgbClr val="003366"/>
                  </a:solidFill>
                  <a:latin typeface="Swis721 Ex BT" pitchFamily="34" charset="0"/>
                </a:rPr>
                <a:t>Evaluación documental</a:t>
              </a:r>
              <a:endParaRPr lang="es-ES" altLang="es-ES" b="1">
                <a:latin typeface="Swis721 Ex BT" pitchFamily="34" charset="0"/>
              </a:endParaRPr>
            </a:p>
          </p:txBody>
        </p:sp>
        <p:sp>
          <p:nvSpPr>
            <p:cNvPr id="207880" name="AutoShape 8"/>
            <p:cNvSpPr>
              <a:spLocks noChangeArrowheads="1"/>
            </p:cNvSpPr>
            <p:nvPr/>
          </p:nvSpPr>
          <p:spPr bwMode="auto">
            <a:xfrm>
              <a:off x="3695898" y="2913063"/>
              <a:ext cx="2265363" cy="660400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b="1">
                  <a:solidFill>
                    <a:srgbClr val="003366"/>
                  </a:solidFill>
                  <a:latin typeface="Swis721 Ex BT" pitchFamily="34" charset="0"/>
                </a:rPr>
                <a:t>Pruebas de competencia</a:t>
              </a:r>
              <a:endParaRPr lang="es-ES" altLang="es-ES" b="1">
                <a:latin typeface="Swis721 Ex BT" pitchFamily="34" charset="0"/>
              </a:endParaRPr>
            </a:p>
          </p:txBody>
        </p:sp>
        <p:sp>
          <p:nvSpPr>
            <p:cNvPr id="207881" name="AutoShape 10"/>
            <p:cNvSpPr>
              <a:spLocks noChangeArrowheads="1"/>
            </p:cNvSpPr>
            <p:nvPr/>
          </p:nvSpPr>
          <p:spPr bwMode="auto">
            <a:xfrm>
              <a:off x="920948" y="2276475"/>
              <a:ext cx="2309813" cy="323850"/>
            </a:xfrm>
            <a:prstGeom prst="flowChartProcess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altLang="es-ES" sz="1600">
                  <a:latin typeface="Swis721 Ex BT" pitchFamily="34" charset="0"/>
                </a:rPr>
                <a:t>Equipo evaluador</a:t>
              </a:r>
            </a:p>
          </p:txBody>
        </p:sp>
        <p:sp>
          <p:nvSpPr>
            <p:cNvPr id="207882" name="AutoShape 11"/>
            <p:cNvSpPr>
              <a:spLocks noChangeArrowheads="1"/>
            </p:cNvSpPr>
            <p:nvPr/>
          </p:nvSpPr>
          <p:spPr bwMode="auto">
            <a:xfrm>
              <a:off x="7062986" y="2925763"/>
              <a:ext cx="1541462" cy="323850"/>
            </a:xfrm>
            <a:prstGeom prst="flowChartProcess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altLang="es-ES" sz="1600">
                  <a:latin typeface="Swis721 Ex BT" pitchFamily="34" charset="0"/>
                </a:rPr>
                <a:t>Candidatos</a:t>
              </a:r>
            </a:p>
          </p:txBody>
        </p:sp>
        <p:sp>
          <p:nvSpPr>
            <p:cNvPr id="207883" name="AutoShape 12"/>
            <p:cNvSpPr>
              <a:spLocks noChangeArrowheads="1"/>
            </p:cNvSpPr>
            <p:nvPr/>
          </p:nvSpPr>
          <p:spPr bwMode="auto">
            <a:xfrm>
              <a:off x="992386" y="2924175"/>
              <a:ext cx="2309812" cy="323850"/>
            </a:xfrm>
            <a:prstGeom prst="flowChartProcess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altLang="es-ES" sz="1600">
                  <a:latin typeface="Swis721 Ex BT" pitchFamily="34" charset="0"/>
                </a:rPr>
                <a:t>Equipo evaluador</a:t>
              </a:r>
            </a:p>
          </p:txBody>
        </p:sp>
        <p:sp>
          <p:nvSpPr>
            <p:cNvPr id="207884" name="AutoShape 13"/>
            <p:cNvSpPr>
              <a:spLocks noChangeArrowheads="1"/>
            </p:cNvSpPr>
            <p:nvPr/>
          </p:nvSpPr>
          <p:spPr bwMode="auto">
            <a:xfrm>
              <a:off x="5986661" y="3055938"/>
              <a:ext cx="1077912" cy="130175"/>
            </a:xfrm>
            <a:prstGeom prst="leftArrow">
              <a:avLst>
                <a:gd name="adj1" fmla="val 50000"/>
                <a:gd name="adj2" fmla="val 124782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altLang="es-ES" sz="1600">
                <a:latin typeface="Swis721 Ex BT" pitchFamily="34" charset="0"/>
              </a:endParaRPr>
            </a:p>
          </p:txBody>
        </p:sp>
        <p:sp>
          <p:nvSpPr>
            <p:cNvPr id="207885" name="AutoShape 14"/>
            <p:cNvSpPr>
              <a:spLocks noChangeArrowheads="1"/>
            </p:cNvSpPr>
            <p:nvPr/>
          </p:nvSpPr>
          <p:spPr bwMode="auto">
            <a:xfrm>
              <a:off x="3157736" y="2371725"/>
              <a:ext cx="615950" cy="107950"/>
            </a:xfrm>
            <a:prstGeom prst="rightArrow">
              <a:avLst>
                <a:gd name="adj1" fmla="val 50000"/>
                <a:gd name="adj2" fmla="val 14264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altLang="es-ES" sz="1600">
                <a:latin typeface="Swis721 Ex BT" pitchFamily="34" charset="0"/>
              </a:endParaRPr>
            </a:p>
          </p:txBody>
        </p:sp>
        <p:sp>
          <p:nvSpPr>
            <p:cNvPr id="207886" name="AutoShape 15"/>
            <p:cNvSpPr>
              <a:spLocks noChangeArrowheads="1"/>
            </p:cNvSpPr>
            <p:nvPr/>
          </p:nvSpPr>
          <p:spPr bwMode="auto">
            <a:xfrm>
              <a:off x="3157736" y="3021013"/>
              <a:ext cx="615950" cy="107950"/>
            </a:xfrm>
            <a:prstGeom prst="rightArrow">
              <a:avLst>
                <a:gd name="adj1" fmla="val 50000"/>
                <a:gd name="adj2" fmla="val 14264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altLang="es-ES" sz="1600">
                <a:latin typeface="Swis721 Ex BT" pitchFamily="34" charset="0"/>
              </a:endParaRPr>
            </a:p>
          </p:txBody>
        </p:sp>
        <p:sp>
          <p:nvSpPr>
            <p:cNvPr id="207887" name="AutoShape 16"/>
            <p:cNvSpPr>
              <a:spLocks noChangeArrowheads="1"/>
            </p:cNvSpPr>
            <p:nvPr/>
          </p:nvSpPr>
          <p:spPr bwMode="auto">
            <a:xfrm>
              <a:off x="4503936" y="1882775"/>
              <a:ext cx="153987" cy="381000"/>
            </a:xfrm>
            <a:prstGeom prst="downArrow">
              <a:avLst>
                <a:gd name="adj1" fmla="val 50000"/>
                <a:gd name="adj2" fmla="val 35372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altLang="es-ES" sz="1600">
                <a:latin typeface="Swis721 Ex BT" pitchFamily="34" charset="0"/>
              </a:endParaRPr>
            </a:p>
          </p:txBody>
        </p:sp>
        <p:sp>
          <p:nvSpPr>
            <p:cNvPr id="207888" name="AutoShape 17"/>
            <p:cNvSpPr>
              <a:spLocks noChangeArrowheads="1"/>
            </p:cNvSpPr>
            <p:nvPr/>
          </p:nvSpPr>
          <p:spPr bwMode="auto">
            <a:xfrm>
              <a:off x="4503936" y="2600325"/>
              <a:ext cx="153987" cy="311150"/>
            </a:xfrm>
            <a:prstGeom prst="downArrow">
              <a:avLst>
                <a:gd name="adj1" fmla="val 50000"/>
                <a:gd name="adj2" fmla="val 35164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altLang="es-ES" sz="1600">
                <a:latin typeface="Swis721 Ex BT" pitchFamily="34" charset="0"/>
              </a:endParaRPr>
            </a:p>
          </p:txBody>
        </p:sp>
        <p:sp>
          <p:nvSpPr>
            <p:cNvPr id="207889" name="AutoShape 18"/>
            <p:cNvSpPr>
              <a:spLocks noChangeArrowheads="1"/>
            </p:cNvSpPr>
            <p:nvPr/>
          </p:nvSpPr>
          <p:spPr bwMode="auto">
            <a:xfrm>
              <a:off x="4515843" y="3471069"/>
              <a:ext cx="153987" cy="277813"/>
            </a:xfrm>
            <a:prstGeom prst="downArrow">
              <a:avLst>
                <a:gd name="adj1" fmla="val 50000"/>
                <a:gd name="adj2" fmla="val 52628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altLang="es-ES" sz="1600">
                <a:latin typeface="Swis721 Ex BT" pitchFamily="34" charset="0"/>
              </a:endParaRPr>
            </a:p>
          </p:txBody>
        </p:sp>
        <p:sp>
          <p:nvSpPr>
            <p:cNvPr id="207890" name="AutoShape 20"/>
            <p:cNvSpPr>
              <a:spLocks noChangeArrowheads="1"/>
            </p:cNvSpPr>
            <p:nvPr/>
          </p:nvSpPr>
          <p:spPr bwMode="auto">
            <a:xfrm>
              <a:off x="6120011" y="4683125"/>
              <a:ext cx="2393950" cy="433388"/>
            </a:xfrm>
            <a:prstGeom prst="flowChartAlternateProcess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altLang="es-ES" sz="1600" b="1">
                  <a:solidFill>
                    <a:srgbClr val="003366"/>
                  </a:solidFill>
                  <a:latin typeface="Swis721 Ex BT" pitchFamily="34" charset="0"/>
                </a:rPr>
                <a:t>ACREDITACIÓN</a:t>
              </a:r>
              <a:endParaRPr lang="es-ES" altLang="es-ES" sz="1600">
                <a:latin typeface="Swis721 Ex BT" pitchFamily="34" charset="0"/>
              </a:endParaRPr>
            </a:p>
          </p:txBody>
        </p:sp>
        <p:sp>
          <p:nvSpPr>
            <p:cNvPr id="207891" name="AutoShape 21"/>
            <p:cNvSpPr>
              <a:spLocks noChangeArrowheads="1"/>
            </p:cNvSpPr>
            <p:nvPr/>
          </p:nvSpPr>
          <p:spPr bwMode="auto">
            <a:xfrm flipV="1">
              <a:off x="6120011" y="4097338"/>
              <a:ext cx="1387475" cy="584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2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7892" name="AutoShape 22"/>
            <p:cNvSpPr>
              <a:spLocks noChangeArrowheads="1"/>
            </p:cNvSpPr>
            <p:nvPr/>
          </p:nvSpPr>
          <p:spPr bwMode="auto">
            <a:xfrm rot="5400000" flipV="1">
              <a:off x="6417667" y="4707732"/>
              <a:ext cx="522287" cy="13843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7893" name="AutoShape 23"/>
            <p:cNvSpPr>
              <a:spLocks noChangeArrowheads="1"/>
            </p:cNvSpPr>
            <p:nvPr/>
          </p:nvSpPr>
          <p:spPr bwMode="auto">
            <a:xfrm>
              <a:off x="4456911" y="4232672"/>
              <a:ext cx="463550" cy="804863"/>
            </a:xfrm>
            <a:prstGeom prst="downArrow">
              <a:avLst>
                <a:gd name="adj1" fmla="val 50000"/>
                <a:gd name="adj2" fmla="val 6418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altLang="es-ES" sz="1600">
                <a:latin typeface="Swis721 Ex BT" pitchFamily="34" charset="0"/>
              </a:endParaRPr>
            </a:p>
          </p:txBody>
        </p:sp>
        <p:sp>
          <p:nvSpPr>
            <p:cNvPr id="207894" name="AutoShape 24"/>
            <p:cNvSpPr>
              <a:spLocks noChangeArrowheads="1"/>
            </p:cNvSpPr>
            <p:nvPr/>
          </p:nvSpPr>
          <p:spPr bwMode="auto">
            <a:xfrm>
              <a:off x="5719960" y="2598738"/>
              <a:ext cx="153988" cy="1303337"/>
            </a:xfrm>
            <a:prstGeom prst="downArrow">
              <a:avLst>
                <a:gd name="adj1" fmla="val 50000"/>
                <a:gd name="adj2" fmla="val 175586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altLang="es-ES" sz="1600">
                <a:latin typeface="Swis721 Ex BT" pitchFamily="34" charset="0"/>
              </a:endParaRPr>
            </a:p>
          </p:txBody>
        </p:sp>
        <p:sp>
          <p:nvSpPr>
            <p:cNvPr id="30" name="AutoShape 22"/>
            <p:cNvSpPr>
              <a:spLocks noChangeArrowheads="1"/>
            </p:cNvSpPr>
            <p:nvPr/>
          </p:nvSpPr>
          <p:spPr bwMode="auto">
            <a:xfrm>
              <a:off x="3368873" y="5165257"/>
              <a:ext cx="2505075" cy="407987"/>
            </a:xfrm>
            <a:prstGeom prst="flowChartProcess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s-ES" b="1" dirty="0">
                  <a:solidFill>
                    <a:srgbClr val="003366"/>
                  </a:solidFill>
                  <a:latin typeface="Swis721 Ex BT" pitchFamily="34" charset="0"/>
                </a:rPr>
                <a:t>Formación</a:t>
              </a:r>
              <a:endParaRPr lang="es-ES" dirty="0">
                <a:latin typeface="Swis721 Ex BT" pitchFamily="34" charset="0"/>
              </a:endParaRPr>
            </a:p>
          </p:txBody>
        </p:sp>
        <p:sp>
          <p:nvSpPr>
            <p:cNvPr id="22" name="21 Rectángulo"/>
            <p:cNvSpPr>
              <a:spLocks noChangeArrowheads="1"/>
            </p:cNvSpPr>
            <p:nvPr/>
          </p:nvSpPr>
          <p:spPr bwMode="auto">
            <a:xfrm>
              <a:off x="755650" y="1024235"/>
              <a:ext cx="5616575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altLang="es-ES" b="1" dirty="0" smtClean="0">
                  <a:solidFill>
                    <a:schemeClr val="bg1"/>
                  </a:solidFill>
                  <a:latin typeface="Swis721 Ex BT" pitchFamily="34" charset="0"/>
                </a:rPr>
                <a:t>EVALUACIÓN:  </a:t>
              </a:r>
              <a:endParaRPr lang="es-ES" altLang="es-ES" b="1" dirty="0">
                <a:solidFill>
                  <a:schemeClr val="bg1"/>
                </a:solidFill>
                <a:latin typeface="Swis721 Ex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AutoShape 2"/>
          <p:cNvSpPr>
            <a:spLocks noChangeArrowheads="1"/>
          </p:cNvSpPr>
          <p:nvPr/>
        </p:nvSpPr>
        <p:spPr bwMode="auto">
          <a:xfrm rot="5400000">
            <a:off x="323725" y="3141663"/>
            <a:ext cx="4537075" cy="647700"/>
          </a:xfrm>
          <a:prstGeom prst="rightArrow">
            <a:avLst>
              <a:gd name="adj1" fmla="val 81880"/>
              <a:gd name="adj2" fmla="val 96869"/>
            </a:avLst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s-ES" altLang="es-ES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51" y="1196975"/>
            <a:ext cx="4319587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0" name="AutoShape 4"/>
          <p:cNvSpPr>
            <a:spLocks noChangeArrowheads="1"/>
          </p:cNvSpPr>
          <p:nvPr/>
        </p:nvSpPr>
        <p:spPr bwMode="auto">
          <a:xfrm>
            <a:off x="2555751" y="1484313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Información</a:t>
            </a:r>
          </a:p>
        </p:txBody>
      </p:sp>
      <p:grpSp>
        <p:nvGrpSpPr>
          <p:cNvPr id="214021" name="Group 5"/>
          <p:cNvGrpSpPr>
            <a:grpSpLocks noChangeAspect="1"/>
          </p:cNvGrpSpPr>
          <p:nvPr/>
        </p:nvGrpSpPr>
        <p:grpSpPr bwMode="auto">
          <a:xfrm>
            <a:off x="965870" y="4149725"/>
            <a:ext cx="1085850" cy="1225550"/>
            <a:chOff x="4286" y="1734"/>
            <a:chExt cx="1141" cy="1288"/>
          </a:xfrm>
        </p:grpSpPr>
        <p:pic>
          <p:nvPicPr>
            <p:cNvPr id="21402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916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02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825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02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734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4025" name="AutoShape 9"/>
          <p:cNvSpPr>
            <a:spLocks noChangeArrowheads="1"/>
          </p:cNvSpPr>
          <p:nvPr/>
        </p:nvSpPr>
        <p:spPr bwMode="auto">
          <a:xfrm>
            <a:off x="2555751" y="2420938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Asesoramiento</a:t>
            </a:r>
          </a:p>
        </p:txBody>
      </p:sp>
      <p:sp>
        <p:nvSpPr>
          <p:cNvPr id="214026" name="AutoShape 10"/>
          <p:cNvSpPr>
            <a:spLocks noChangeArrowheads="1"/>
          </p:cNvSpPr>
          <p:nvPr/>
        </p:nvSpPr>
        <p:spPr bwMode="auto">
          <a:xfrm>
            <a:off x="2555751" y="3357563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Evaluación</a:t>
            </a:r>
          </a:p>
        </p:txBody>
      </p:sp>
      <p:sp>
        <p:nvSpPr>
          <p:cNvPr id="214027" name="AutoShape 11"/>
          <p:cNvSpPr>
            <a:spLocks noChangeArrowheads="1"/>
          </p:cNvSpPr>
          <p:nvPr/>
        </p:nvSpPr>
        <p:spPr bwMode="auto">
          <a:xfrm>
            <a:off x="2555751" y="4292600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Acreditación</a:t>
            </a:r>
          </a:p>
        </p:txBody>
      </p:sp>
      <p:grpSp>
        <p:nvGrpSpPr>
          <p:cNvPr id="214028" name="Group 12"/>
          <p:cNvGrpSpPr>
            <a:grpSpLocks/>
          </p:cNvGrpSpPr>
          <p:nvPr/>
        </p:nvGrpSpPr>
        <p:grpSpPr bwMode="auto">
          <a:xfrm>
            <a:off x="7740526" y="1341438"/>
            <a:ext cx="1058862" cy="1057275"/>
            <a:chOff x="4740" y="1661"/>
            <a:chExt cx="667" cy="666"/>
          </a:xfrm>
        </p:grpSpPr>
        <p:sp>
          <p:nvSpPr>
            <p:cNvPr id="214029" name="Oval 13"/>
            <p:cNvSpPr>
              <a:spLocks noChangeArrowheads="1"/>
            </p:cNvSpPr>
            <p:nvPr/>
          </p:nvSpPr>
          <p:spPr bwMode="auto">
            <a:xfrm>
              <a:off x="4740" y="1661"/>
              <a:ext cx="667" cy="66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 altLang="es-ES" sz="7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4030" name="Oval 14"/>
            <p:cNvSpPr>
              <a:spLocks noChangeArrowheads="1"/>
            </p:cNvSpPr>
            <p:nvPr/>
          </p:nvSpPr>
          <p:spPr bwMode="auto">
            <a:xfrm>
              <a:off x="4785" y="1706"/>
              <a:ext cx="576" cy="576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es-ES" sz="7200" b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</p:grpSp>
      <p:pic>
        <p:nvPicPr>
          <p:cNvPr id="214031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" y="2205038"/>
            <a:ext cx="102552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4032" name="Group 16"/>
          <p:cNvGrpSpPr>
            <a:grpSpLocks/>
          </p:cNvGrpSpPr>
          <p:nvPr/>
        </p:nvGrpSpPr>
        <p:grpSpPr bwMode="auto">
          <a:xfrm>
            <a:off x="7740526" y="3357563"/>
            <a:ext cx="1223962" cy="1079500"/>
            <a:chOff x="4649" y="2296"/>
            <a:chExt cx="771" cy="680"/>
          </a:xfrm>
        </p:grpSpPr>
        <p:sp>
          <p:nvSpPr>
            <p:cNvPr id="214033" name="Rectangle 17"/>
            <p:cNvSpPr>
              <a:spLocks noChangeArrowheads="1"/>
            </p:cNvSpPr>
            <p:nvPr/>
          </p:nvSpPr>
          <p:spPr bwMode="auto">
            <a:xfrm>
              <a:off x="4785" y="2431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4034" name="Freeform 18"/>
            <p:cNvSpPr>
              <a:spLocks/>
            </p:cNvSpPr>
            <p:nvPr/>
          </p:nvSpPr>
          <p:spPr bwMode="auto">
            <a:xfrm>
              <a:off x="4833" y="2386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035" name="Rectangle 19"/>
            <p:cNvSpPr>
              <a:spLocks noChangeArrowheads="1"/>
            </p:cNvSpPr>
            <p:nvPr/>
          </p:nvSpPr>
          <p:spPr bwMode="auto">
            <a:xfrm>
              <a:off x="4785" y="2612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4036" name="Rectangle 20"/>
            <p:cNvSpPr>
              <a:spLocks noChangeArrowheads="1"/>
            </p:cNvSpPr>
            <p:nvPr/>
          </p:nvSpPr>
          <p:spPr bwMode="auto">
            <a:xfrm>
              <a:off x="4785" y="2794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4037" name="Freeform 21"/>
            <p:cNvSpPr>
              <a:spLocks/>
            </p:cNvSpPr>
            <p:nvPr/>
          </p:nvSpPr>
          <p:spPr bwMode="auto">
            <a:xfrm>
              <a:off x="4833" y="2567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038" name="Freeform 22"/>
            <p:cNvSpPr>
              <a:spLocks/>
            </p:cNvSpPr>
            <p:nvPr/>
          </p:nvSpPr>
          <p:spPr bwMode="auto">
            <a:xfrm>
              <a:off x="4830" y="2748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039" name="Rectangle 23"/>
            <p:cNvSpPr>
              <a:spLocks noChangeArrowheads="1"/>
            </p:cNvSpPr>
            <p:nvPr/>
          </p:nvSpPr>
          <p:spPr bwMode="auto">
            <a:xfrm>
              <a:off x="4649" y="2296"/>
              <a:ext cx="771" cy="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4040" name="Line 24"/>
            <p:cNvSpPr>
              <a:spLocks noChangeShapeType="1"/>
            </p:cNvSpPr>
            <p:nvPr/>
          </p:nvSpPr>
          <p:spPr bwMode="auto">
            <a:xfrm>
              <a:off x="5103" y="2477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041" name="Line 25"/>
            <p:cNvSpPr>
              <a:spLocks noChangeShapeType="1"/>
            </p:cNvSpPr>
            <p:nvPr/>
          </p:nvSpPr>
          <p:spPr bwMode="auto">
            <a:xfrm>
              <a:off x="5103" y="2658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042" name="Line 26"/>
            <p:cNvSpPr>
              <a:spLocks noChangeShapeType="1"/>
            </p:cNvSpPr>
            <p:nvPr/>
          </p:nvSpPr>
          <p:spPr bwMode="auto">
            <a:xfrm>
              <a:off x="5103" y="2840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4043" name="Text Box 27"/>
          <p:cNvSpPr txBox="1">
            <a:spLocks noChangeArrowheads="1"/>
          </p:cNvSpPr>
          <p:nvPr/>
        </p:nvSpPr>
        <p:spPr bwMode="auto">
          <a:xfrm>
            <a:off x="2484313" y="3284538"/>
            <a:ext cx="5040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182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animBg="1"/>
      <p:bldP spid="214025" grpId="0" animBg="1"/>
      <p:bldP spid="214026" grpId="0" animBg="1"/>
      <p:bldP spid="2140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27 Rectángulo"/>
          <p:cNvSpPr>
            <a:spLocks noChangeArrowheads="1"/>
          </p:cNvSpPr>
          <p:nvPr/>
        </p:nvSpPr>
        <p:spPr bwMode="auto">
          <a:xfrm>
            <a:off x="755650" y="2162264"/>
            <a:ext cx="79200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Los </a:t>
            </a:r>
            <a:r>
              <a:rPr lang="es-ES" altLang="es-ES" b="1" dirty="0">
                <a:latin typeface="Swis721 Ex BT" pitchFamily="34" charset="0"/>
              </a:rPr>
              <a:t>CERTIFICADOS DE ACREDITACIÓN </a:t>
            </a:r>
            <a:r>
              <a:rPr lang="es-ES" altLang="es-ES" dirty="0">
                <a:latin typeface="Swis721 Ex BT" pitchFamily="34" charset="0"/>
              </a:rPr>
              <a:t>de las Unidades de Competencia serán expedidos por la </a:t>
            </a:r>
            <a:r>
              <a:rPr lang="es-ES" altLang="es-ES" b="1" dirty="0">
                <a:latin typeface="Swis721 Ex BT" pitchFamily="34" charset="0"/>
              </a:rPr>
              <a:t>AGENCIA DE LAS CUALIFICACIONES PROFESIONALES DE ARAGÓN.</a:t>
            </a:r>
            <a:endParaRPr lang="es-ES" altLang="es-ES" dirty="0">
              <a:latin typeface="Swis721 Ex BT" pitchFamily="34" charset="0"/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650" y="1412776"/>
            <a:ext cx="8136830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ACREDITACIÓN:  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55650" y="2093580"/>
            <a:ext cx="7993063" cy="39370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Al concluir el procedimiento se debe establecer un </a:t>
            </a:r>
            <a:r>
              <a:rPr lang="es-ES" altLang="es-ES" b="1" dirty="0">
                <a:latin typeface="Swis721 Ex BT" pitchFamily="34" charset="0"/>
              </a:rPr>
              <a:t>plan de formación</a:t>
            </a:r>
            <a:r>
              <a:rPr lang="es-ES" altLang="es-ES" dirty="0">
                <a:latin typeface="Swis721 Ex BT" pitchFamily="34" charset="0"/>
              </a:rPr>
              <a:t> para el candidato con: </a:t>
            </a:r>
          </a:p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• 	Posibilidades de formación, con las orientaciones pertinentes, para que los candidatos puedan acreditar, en convocatorias posteriores, las </a:t>
            </a:r>
            <a:r>
              <a:rPr lang="es-ES" altLang="es-ES" u="sng" dirty="0">
                <a:latin typeface="Swis721 Ex BT" pitchFamily="34" charset="0"/>
              </a:rPr>
              <a:t>unidades de competencia </a:t>
            </a:r>
            <a:r>
              <a:rPr lang="es-ES" altLang="es-ES" dirty="0">
                <a:latin typeface="Swis721 Ex BT" pitchFamily="34" charset="0"/>
              </a:rPr>
              <a:t>cuya competencia no se ha podido demostrar. </a:t>
            </a:r>
          </a:p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• 	Posibilidades de formación, con las orientaciones pertinentes, para completar la formación conducente a la obtención de un </a:t>
            </a:r>
            <a:r>
              <a:rPr lang="es-ES" altLang="es-ES" u="sng" dirty="0">
                <a:latin typeface="Swis721 Ex BT" pitchFamily="34" charset="0"/>
              </a:rPr>
              <a:t>título de formación profesional o certificado de profesionalidad</a:t>
            </a:r>
            <a:r>
              <a:rPr lang="es-ES" altLang="es-ES" dirty="0">
                <a:latin typeface="Swis721 Ex BT" pitchFamily="34" charset="0"/>
              </a:rPr>
              <a:t> relacionado con las mismas. </a:t>
            </a:r>
          </a:p>
          <a:p>
            <a:pPr algn="just" eaLnBrk="1" hangingPunct="1"/>
            <a:endParaRPr lang="es-ES" altLang="es-ES" dirty="0">
              <a:latin typeface="Swis721 Ex BT" pitchFamily="34" charset="0"/>
            </a:endParaRPr>
          </a:p>
          <a:p>
            <a:pPr algn="just" eaLnBrk="1" hangingPunct="1"/>
            <a:r>
              <a:rPr lang="es-ES" altLang="es-ES" b="1" dirty="0">
                <a:latin typeface="Swis721 Ex BT" pitchFamily="34" charset="0"/>
              </a:rPr>
              <a:t>	SE REALIZARÁ UNA JORNADA DE ORIENTACIÓN JUNTO CON LA ENTREGA DE ACREDITACIONES UNA VEZ FINALIZADO EL PROCEDIMIENTO.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786595" y="1340768"/>
            <a:ext cx="8033877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ORIENTACIÓN: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WordArt 2"/>
          <p:cNvSpPr>
            <a:spLocks noChangeArrowheads="1" noChangeShapeType="1" noTextEdit="1"/>
          </p:cNvSpPr>
          <p:nvPr/>
        </p:nvSpPr>
        <p:spPr bwMode="auto">
          <a:xfrm>
            <a:off x="899592" y="2565400"/>
            <a:ext cx="1368425" cy="3059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254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4</a:t>
            </a:r>
          </a:p>
        </p:txBody>
      </p:sp>
      <p:sp>
        <p:nvSpPr>
          <p:cNvPr id="111619" name="WordArt 3"/>
          <p:cNvSpPr>
            <a:spLocks noChangeArrowheads="1" noChangeShapeType="1" noTextEdit="1"/>
          </p:cNvSpPr>
          <p:nvPr/>
        </p:nvSpPr>
        <p:spPr bwMode="auto">
          <a:xfrm>
            <a:off x="971600" y="4797425"/>
            <a:ext cx="7777113" cy="817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5400" kern="10" dirty="0">
                <a:solidFill>
                  <a:srgbClr val="C0C0C0"/>
                </a:solidFill>
                <a:latin typeface="Arial Black"/>
              </a:rPr>
              <a:t>recordad...</a:t>
            </a:r>
          </a:p>
        </p:txBody>
      </p:sp>
    </p:spTree>
    <p:extLst>
      <p:ext uri="{BB962C8B-B14F-4D97-AF65-F5344CB8AC3E}">
        <p14:creationId xmlns:p14="http://schemas.microsoft.com/office/powerpoint/2010/main" val="35181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20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198839"/>
              </p:ext>
            </p:extLst>
          </p:nvPr>
        </p:nvGraphicFramePr>
        <p:xfrm>
          <a:off x="971600" y="1646084"/>
          <a:ext cx="7848600" cy="640080"/>
        </p:xfrm>
        <a:graphic>
          <a:graphicData uri="http://schemas.openxmlformats.org/drawingml/2006/table">
            <a:tbl>
              <a:tblPr/>
              <a:tblGrid>
                <a:gridCol w="784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13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54133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SimSun" charset="-122"/>
                          <a:cs typeface="Arial" charset="0"/>
                        </a:rPr>
                        <a:t>Nos interesa mucho vuestra opinión, por eso os pedimos que completéis encuestas de satisfacción después del asesoramiento y de la evaluación.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wis721 Ex BT" pitchFamily="34" charset="0"/>
                          <a:ea typeface="SimSun" charset="-122"/>
                          <a:cs typeface="Arial" charset="0"/>
                        </a:rPr>
                        <a:t>                                          </a:t>
                      </a:r>
                      <a:r>
                        <a:rPr kumimoji="0" lang="es-E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wis721 Ex BT" pitchFamily="34" charset="0"/>
                          <a:ea typeface="SimSun" charset="-122"/>
                          <a:cs typeface="Arial" charset="0"/>
                          <a:hlinkClick r:id="rId2"/>
                        </a:rPr>
                        <a:t>https://servicios.aragon.es/eac/webpeac</a:t>
                      </a:r>
                      <a:endParaRPr kumimoji="0" lang="es-E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Swis721 Ex BT" pitchFamily="34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061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62385"/>
            <a:ext cx="7848872" cy="381221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14" name="Rectangle 22"/>
          <p:cNvSpPr>
            <a:spLocks noChangeArrowheads="1"/>
          </p:cNvSpPr>
          <p:nvPr/>
        </p:nvSpPr>
        <p:spPr bwMode="auto">
          <a:xfrm>
            <a:off x="971600" y="3285746"/>
            <a:ext cx="1296988" cy="14400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2818" y="1238642"/>
            <a:ext cx="7920608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ENCUESTAS DE SATISFACCIÓN:  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60" y="2309870"/>
            <a:ext cx="2736304" cy="11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99592" y="2492896"/>
            <a:ext cx="48257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400" b="1" dirty="0" smtClean="0">
                <a:solidFill>
                  <a:schemeClr val="bg1">
                    <a:lumMod val="50000"/>
                  </a:schemeClr>
                </a:solidFill>
                <a:latin typeface="Copperplate Gothic Light" panose="020E0507020206020404" pitchFamily="34" charset="0"/>
              </a:rPr>
              <a:t>MUCHAS GRACIAS POR VUESTRA ATENCIÓN</a:t>
            </a:r>
            <a:endParaRPr lang="es-ES" altLang="es-ES" sz="2400" b="1" dirty="0">
              <a:solidFill>
                <a:schemeClr val="bg1">
                  <a:lumMod val="50000"/>
                </a:schemeClr>
              </a:solidFill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0 Rectángulo"/>
          <p:cNvSpPr>
            <a:spLocks noChangeArrowheads="1"/>
          </p:cNvSpPr>
          <p:nvPr/>
        </p:nvSpPr>
        <p:spPr bwMode="auto">
          <a:xfrm>
            <a:off x="823913" y="1237902"/>
            <a:ext cx="81405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s-ES" altLang="es-ES" b="1" u="sng" dirty="0">
                <a:latin typeface="Swis721 Ex BT" pitchFamily="34" charset="0"/>
              </a:rPr>
              <a:t>¿Qué es la </a:t>
            </a:r>
            <a:r>
              <a:rPr lang="es-ES" altLang="es-ES" b="1" u="sng" dirty="0" smtClean="0">
                <a:latin typeface="Swis721 Ex BT" pitchFamily="34" charset="0"/>
              </a:rPr>
              <a:t>COMPETENCIA PROFESIONAL? </a:t>
            </a:r>
            <a:endParaRPr lang="es-ES" altLang="es-ES" b="1" u="sng" dirty="0">
              <a:latin typeface="Swis721 Ex BT" pitchFamily="34" charset="0"/>
            </a:endParaRPr>
          </a:p>
          <a:p>
            <a:pPr algn="just" eaLnBrk="1" hangingPunct="1">
              <a:defRPr/>
            </a:pPr>
            <a:endParaRPr lang="es-ES" altLang="es-ES" b="1" u="sng" dirty="0">
              <a:latin typeface="Swis721 Ex BT" pitchFamily="34" charset="0"/>
            </a:endParaRPr>
          </a:p>
          <a:p>
            <a:pPr algn="just" eaLnBrk="1" hangingPunct="1">
              <a:defRPr/>
            </a:pPr>
            <a:r>
              <a:rPr lang="es-ES" altLang="es-ES" dirty="0">
                <a:latin typeface="Swis721 Ex BT" pitchFamily="34" charset="0"/>
              </a:rPr>
              <a:t>Conjunto de conocimientos y capacidades que permiten el ejercicio de la actividad profesional conforme a las exigencias de la producción y el empleo. </a:t>
            </a:r>
            <a:r>
              <a:rPr lang="es-ES" alt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wis721 Ex BT" pitchFamily="34" charset="0"/>
              </a:rPr>
              <a:t>COMPETENCIA = SABER HACER</a:t>
            </a:r>
            <a:endParaRPr lang="es-ES" altLang="es-ES" sz="1600" b="1" dirty="0">
              <a:solidFill>
                <a:schemeClr val="tx2">
                  <a:lumMod val="60000"/>
                  <a:lumOff val="40000"/>
                </a:schemeClr>
              </a:solidFill>
              <a:latin typeface="Swis721 Ex BT" pitchFamily="34" charset="0"/>
            </a:endParaRPr>
          </a:p>
          <a:p>
            <a:pPr algn="just" eaLnBrk="1" hangingPunct="1">
              <a:defRPr/>
            </a:pPr>
            <a:endParaRPr lang="es-ES" altLang="es-ES" dirty="0">
              <a:latin typeface="Swis721 Ex BT" pitchFamily="34" charset="0"/>
            </a:endParaRPr>
          </a:p>
          <a:p>
            <a:pPr algn="just" eaLnBrk="1" hangingPunct="1">
              <a:defRPr/>
            </a:pPr>
            <a:endParaRPr lang="es-ES" altLang="es-ES" dirty="0">
              <a:latin typeface="Swis721 Ex BT" pitchFamily="34" charset="0"/>
            </a:endParaRPr>
          </a:p>
          <a:p>
            <a:pPr algn="just" eaLnBrk="1" hangingPunct="1">
              <a:defRPr/>
            </a:pPr>
            <a:endParaRPr lang="es-ES" altLang="es-ES" dirty="0" smtClean="0">
              <a:latin typeface="Swis721 Ex BT" pitchFamily="34" charset="0"/>
            </a:endParaRPr>
          </a:p>
          <a:p>
            <a:pPr algn="just" eaLnBrk="1" hangingPunct="1">
              <a:defRPr/>
            </a:pPr>
            <a:endParaRPr lang="es-ES" altLang="es-ES" dirty="0">
              <a:latin typeface="Swis721 Ex BT" pitchFamily="34" charset="0"/>
            </a:endParaRPr>
          </a:p>
          <a:p>
            <a:pPr algn="just" eaLnBrk="1" hangingPunct="1">
              <a:defRPr/>
            </a:pPr>
            <a:endParaRPr lang="es-ES" altLang="es-ES" dirty="0" smtClean="0">
              <a:latin typeface="Swis721 Ex BT" pitchFamily="34" charset="0"/>
            </a:endParaRPr>
          </a:p>
          <a:p>
            <a:pPr algn="just" eaLnBrk="1" hangingPunct="1">
              <a:defRPr/>
            </a:pPr>
            <a:endParaRPr lang="es-ES" altLang="es-ES" dirty="0" smtClean="0">
              <a:latin typeface="Swis721 Ex BT" pitchFamily="34" charset="0"/>
            </a:endParaRPr>
          </a:p>
          <a:p>
            <a:pPr algn="just" eaLnBrk="1" hangingPunct="1">
              <a:defRPr/>
            </a:pPr>
            <a:endParaRPr lang="es-ES" altLang="es-ES" dirty="0">
              <a:latin typeface="Swis721 Ex BT" pitchFamily="34" charset="0"/>
            </a:endParaRPr>
          </a:p>
          <a:p>
            <a:pPr algn="just" eaLnBrk="1" hangingPunct="1">
              <a:defRPr/>
            </a:pPr>
            <a:endParaRPr lang="es-ES" altLang="es-ES" dirty="0" smtClean="0">
              <a:latin typeface="Swis721 Ex BT" pitchFamily="34" charset="0"/>
            </a:endParaRPr>
          </a:p>
          <a:p>
            <a:pPr algn="just" eaLnBrk="1" hangingPunct="1">
              <a:defRPr/>
            </a:pPr>
            <a:endParaRPr lang="es-ES" altLang="es-ES" dirty="0">
              <a:latin typeface="Swis721 Ex BT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684013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6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3752380" y="4394571"/>
            <a:ext cx="863600" cy="504825"/>
          </a:xfrm>
          <a:prstGeom prst="leftRightArrow">
            <a:avLst>
              <a:gd name="adj1" fmla="val 50000"/>
              <a:gd name="adj2" fmla="val 3421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786435" y="1252748"/>
            <a:ext cx="8135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dirty="0">
                <a:latin typeface="Swis721 Ex BT" panose="020B0605020202020204" charset="0"/>
              </a:rPr>
              <a:t>El agregado mínimo de competencias profesionales, susceptible de reconocimiento y acreditación parcial, es la </a:t>
            </a:r>
            <a:r>
              <a:rPr lang="es-ES" altLang="es-ES" b="1" dirty="0">
                <a:solidFill>
                  <a:srgbClr val="FF9900"/>
                </a:solidFill>
                <a:latin typeface="Swis721 Ex BT" panose="020B0605020202020204" charset="0"/>
              </a:rPr>
              <a:t>UNIDAD DE COMPETENCIA</a:t>
            </a:r>
            <a:r>
              <a:rPr lang="es-ES" altLang="es-ES" dirty="0">
                <a:latin typeface="Swis721 Ex BT" panose="020B0605020202020204" charset="0"/>
              </a:rPr>
              <a:t>. </a:t>
            </a:r>
          </a:p>
          <a:p>
            <a:pPr algn="just" eaLnBrk="1" hangingPunct="1"/>
            <a:endParaRPr lang="es-ES" altLang="es-ES" dirty="0">
              <a:latin typeface="Swis721 Ex BT" panose="020B0605020202020204" charset="0"/>
            </a:endParaRPr>
          </a:p>
          <a:p>
            <a:pPr algn="just" eaLnBrk="1" hangingPunct="1"/>
            <a:r>
              <a:rPr lang="es-ES" altLang="es-ES" dirty="0">
                <a:latin typeface="Swis721 Ex BT" panose="020B0605020202020204" charset="0"/>
              </a:rPr>
              <a:t>Un conjunto de unidades de competencia forman una </a:t>
            </a:r>
            <a:r>
              <a:rPr lang="es-ES" altLang="es-ES" b="1" u="sng" dirty="0">
                <a:solidFill>
                  <a:srgbClr val="FF9900"/>
                </a:solidFill>
                <a:latin typeface="Swis721 Ex BT" panose="020B0605020202020204" charset="0"/>
              </a:rPr>
              <a:t>CUALIFICACIÓN PROFESIONAL.</a:t>
            </a:r>
          </a:p>
          <a:p>
            <a:pPr algn="just" eaLnBrk="1" hangingPunct="1"/>
            <a:r>
              <a:rPr lang="es-ES" altLang="es-ES" b="1" dirty="0">
                <a:solidFill>
                  <a:srgbClr val="FF9900"/>
                </a:solidFill>
                <a:latin typeface="Swis721 Ex BT" panose="020B0605020202020204" charset="0"/>
              </a:rPr>
              <a:t> </a:t>
            </a:r>
            <a:br>
              <a:rPr lang="es-ES" altLang="es-ES" b="1" dirty="0">
                <a:solidFill>
                  <a:srgbClr val="FF9900"/>
                </a:solidFill>
                <a:latin typeface="Swis721 Ex BT" panose="020B0605020202020204" charset="0"/>
              </a:rPr>
            </a:br>
            <a:r>
              <a:rPr lang="es-ES" altLang="es-ES" dirty="0">
                <a:latin typeface="Swis721 Ex BT" panose="020B0605020202020204" charset="0"/>
              </a:rPr>
              <a:t>La cualificación es la referencia para los </a:t>
            </a:r>
            <a:r>
              <a:rPr lang="es-ES" altLang="es-ES" b="1" dirty="0">
                <a:solidFill>
                  <a:srgbClr val="FF9900"/>
                </a:solidFill>
                <a:latin typeface="Swis721 Ex BT" panose="020B0605020202020204" charset="0"/>
              </a:rPr>
              <a:t>títulos de Formación Profesional y/o certificados de profesionalidad. </a:t>
            </a:r>
          </a:p>
        </p:txBody>
      </p:sp>
      <p:pic>
        <p:nvPicPr>
          <p:cNvPr id="18436" name="Picture 7" descr="http://3.bp.blogspot.com/-hBQw7zSTq98/Ts_TkGGglBI/AAAAAAAAAYA/EOw7zygeC5s/s1600/F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60973"/>
            <a:ext cx="1872208" cy="24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4778499" y="4077072"/>
            <a:ext cx="404197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s-ES" altLang="es-ES" sz="1600" b="1" dirty="0">
                <a:latin typeface="Swis721 Ex BT" panose="020B0605020202020204" charset="0"/>
              </a:rPr>
              <a:t>UNIDADES DE COMPETENCIA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s-ES" altLang="es-ES" sz="1600" b="1" dirty="0">
                <a:latin typeface="Swis721 Ex BT" panose="020B0605020202020204" charset="0"/>
              </a:rPr>
              <a:t>REALIZACIONES PROFESIONALES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s-ES" altLang="es-ES" sz="1600" b="1" dirty="0">
                <a:latin typeface="Swis721 Ex BT" panose="020B0605020202020204" charset="0"/>
              </a:rPr>
              <a:t>CRITERIOS DE REALIZACIÓN</a:t>
            </a:r>
          </a:p>
        </p:txBody>
      </p:sp>
    </p:spTree>
    <p:extLst>
      <p:ext uri="{BB962C8B-B14F-4D97-AF65-F5344CB8AC3E}">
        <p14:creationId xmlns:p14="http://schemas.microsoft.com/office/powerpoint/2010/main" val="7364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7 Rectángulo"/>
          <p:cNvSpPr>
            <a:spLocks noChangeArrowheads="1"/>
          </p:cNvSpPr>
          <p:nvPr/>
        </p:nvSpPr>
        <p:spPr bwMode="auto">
          <a:xfrm>
            <a:off x="755650" y="1268760"/>
            <a:ext cx="81375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altLang="es-ES" b="1" dirty="0">
                <a:latin typeface="Swis721 Ex BT" pitchFamily="34" charset="0"/>
              </a:rPr>
              <a:t>¿</a:t>
            </a:r>
            <a:r>
              <a:rPr lang="es-ES" altLang="es-ES" b="1" u="sng" dirty="0">
                <a:latin typeface="Swis721 Ex BT" pitchFamily="34" charset="0"/>
              </a:rPr>
              <a:t>Qué es un Certificado de Profesionalidad</a:t>
            </a:r>
            <a:r>
              <a:rPr lang="es-ES" altLang="es-ES" b="1" dirty="0">
                <a:latin typeface="Swis721 Ex BT" pitchFamily="34" charset="0"/>
              </a:rPr>
              <a:t>?</a:t>
            </a:r>
          </a:p>
          <a:p>
            <a:pPr algn="just"/>
            <a:endParaRPr lang="es-ES" altLang="es-ES" b="1" dirty="0">
              <a:latin typeface="Swis721 Ex BT" pitchFamily="34" charset="0"/>
            </a:endParaRPr>
          </a:p>
          <a:p>
            <a:pPr algn="just"/>
            <a:r>
              <a:rPr lang="es-ES" altLang="es-ES" dirty="0">
                <a:latin typeface="Swis721 Ex BT" pitchFamily="34" charset="0"/>
              </a:rPr>
              <a:t>Acreditación oficial, otorgada por la </a:t>
            </a:r>
            <a:r>
              <a:rPr lang="es-ES" altLang="es-ES" b="1" dirty="0">
                <a:latin typeface="Swis721 Ex BT" pitchFamily="34" charset="0"/>
              </a:rPr>
              <a:t>administración laboral </a:t>
            </a:r>
            <a:r>
              <a:rPr lang="es-ES" altLang="es-ES" dirty="0">
                <a:latin typeface="Swis721 Ex BT" pitchFamily="34" charset="0"/>
              </a:rPr>
              <a:t>competente, que acredita la capacitación para el desarrollo de una actividad laboral con significación para el empleo.</a:t>
            </a:r>
            <a:endParaRPr lang="es-ES" altLang="es-ES" b="1" dirty="0">
              <a:latin typeface="Swis721 Ex BT" pitchFamily="34" charset="0"/>
            </a:endParaRPr>
          </a:p>
        </p:txBody>
      </p:sp>
      <p:grpSp>
        <p:nvGrpSpPr>
          <p:cNvPr id="11266" name="Grupo 1"/>
          <p:cNvGrpSpPr>
            <a:grpSpLocks/>
          </p:cNvGrpSpPr>
          <p:nvPr/>
        </p:nvGrpSpPr>
        <p:grpSpPr bwMode="auto">
          <a:xfrm>
            <a:off x="900113" y="3111847"/>
            <a:ext cx="7993062" cy="2574925"/>
            <a:chOff x="899592" y="3022600"/>
            <a:chExt cx="7993583" cy="2573827"/>
          </a:xfrm>
        </p:grpSpPr>
        <p:pic>
          <p:nvPicPr>
            <p:cNvPr id="11267" name="Picture 2" descr="Certificado-Profesion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3022600"/>
              <a:ext cx="4249737" cy="25738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INAEM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022600"/>
              <a:ext cx="3404774" cy="716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5 Rectángulo"/>
          <p:cNvSpPr>
            <a:spLocks noChangeArrowheads="1"/>
          </p:cNvSpPr>
          <p:nvPr/>
        </p:nvSpPr>
        <p:spPr bwMode="auto">
          <a:xfrm>
            <a:off x="755650" y="1340768"/>
            <a:ext cx="82089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altLang="es-ES" b="1" u="sng">
                <a:latin typeface="Swis721 Ex BT" pitchFamily="34" charset="0"/>
              </a:rPr>
              <a:t>¿Qué es un título de Formación Profesional? </a:t>
            </a:r>
          </a:p>
          <a:p>
            <a:pPr algn="just"/>
            <a:endParaRPr lang="es-ES" altLang="es-ES" b="1" u="sng">
              <a:latin typeface="Swis721 Ex BT" pitchFamily="34" charset="0"/>
            </a:endParaRPr>
          </a:p>
          <a:p>
            <a:pPr algn="just"/>
            <a:r>
              <a:rPr lang="es-ES" altLang="es-ES">
                <a:latin typeface="Swis721 Ex BT" pitchFamily="34" charset="0"/>
              </a:rPr>
              <a:t>Es el documento que se obtiene al superar las enseñanzas de un ciclo formativo de la Formación Profesional del Sistema Educativo. </a:t>
            </a:r>
          </a:p>
          <a:p>
            <a:pPr algn="just"/>
            <a:endParaRPr lang="es-ES" altLang="es-ES">
              <a:latin typeface="Swis721 Ex BT" pitchFamily="34" charset="0"/>
            </a:endParaRPr>
          </a:p>
          <a:p>
            <a:pPr algn="just"/>
            <a:r>
              <a:rPr lang="es-ES" altLang="es-ES" sz="1600">
                <a:latin typeface="Swis721 Ex BT" pitchFamily="34" charset="0"/>
              </a:rPr>
              <a:t>Hay títulos de </a:t>
            </a:r>
            <a:r>
              <a:rPr lang="es-ES" altLang="es-ES" sz="1600" b="1" u="sng">
                <a:latin typeface="Swis721 Ex BT" pitchFamily="34" charset="0"/>
              </a:rPr>
              <a:t>FP Básica, Grado Medio y Grado Superior</a:t>
            </a:r>
            <a:r>
              <a:rPr lang="es-ES" altLang="es-ES" sz="1600">
                <a:latin typeface="Swis721 Ex BT" pitchFamily="34" charset="0"/>
              </a:rPr>
              <a:t>.</a:t>
            </a:r>
            <a:r>
              <a:rPr lang="es-ES" altLang="es-ES" sz="1200">
                <a:latin typeface="Swis721 Ex BT" pitchFamily="34" charset="0"/>
              </a:rPr>
              <a:t>(niveles 1, 2 y 3)</a:t>
            </a:r>
          </a:p>
          <a:p>
            <a:pPr algn="just">
              <a:buFontTx/>
              <a:buChar char="•"/>
            </a:pPr>
            <a:r>
              <a:rPr lang="es-ES" altLang="es-ES" sz="1600">
                <a:latin typeface="Swis721 Ex BT" pitchFamily="34" charset="0"/>
              </a:rPr>
              <a:t>Para acceder a los de </a:t>
            </a:r>
            <a:r>
              <a:rPr lang="es-ES" altLang="es-ES" sz="1600" b="1">
                <a:latin typeface="Swis721 Ex BT" pitchFamily="34" charset="0"/>
              </a:rPr>
              <a:t>grado medio</a:t>
            </a:r>
            <a:r>
              <a:rPr lang="es-ES" altLang="es-ES" sz="1600">
                <a:latin typeface="Swis721 Ex BT" pitchFamily="34" charset="0"/>
              </a:rPr>
              <a:t> se necesita estar en posesión del título de Graduado en ESO, FP Básica o haber superado una prueba de acceso, o la prueba de acceso a la universidad para mayores de 25 años. </a:t>
            </a:r>
          </a:p>
          <a:p>
            <a:pPr algn="just">
              <a:buFontTx/>
              <a:buChar char="•"/>
            </a:pPr>
            <a:r>
              <a:rPr lang="es-ES" altLang="es-ES" sz="1600">
                <a:latin typeface="Swis721 Ex BT" pitchFamily="34" charset="0"/>
              </a:rPr>
              <a:t>Para acceder a los de </a:t>
            </a:r>
            <a:r>
              <a:rPr lang="es-ES" altLang="es-ES" sz="1600" b="1">
                <a:latin typeface="Swis721 Ex BT" pitchFamily="34" charset="0"/>
              </a:rPr>
              <a:t>grado superior</a:t>
            </a:r>
            <a:r>
              <a:rPr lang="es-ES" altLang="es-ES" sz="1600">
                <a:latin typeface="Swis721 Ex BT" pitchFamily="34" charset="0"/>
              </a:rPr>
              <a:t> es necesario poseer el título de Bachiller o de Técnico, o haber superado una prueba de acceso, o la prueba de acceso a la universidad para mayores de 25 años.  </a:t>
            </a:r>
          </a:p>
        </p:txBody>
      </p:sp>
      <p:sp>
        <p:nvSpPr>
          <p:cNvPr id="175107" name="6 Rectángulo"/>
          <p:cNvSpPr>
            <a:spLocks noChangeArrowheads="1"/>
          </p:cNvSpPr>
          <p:nvPr/>
        </p:nvSpPr>
        <p:spPr bwMode="auto">
          <a:xfrm>
            <a:off x="827088" y="4704680"/>
            <a:ext cx="8137525" cy="10699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s-ES" altLang="es-ES" sz="1600" dirty="0">
                <a:latin typeface="Swis721 Ex BT" pitchFamily="34" charset="0"/>
              </a:rPr>
              <a:t>A diferencia de los Certificados de Profesionalidad, los títulos tienen </a:t>
            </a:r>
            <a:r>
              <a:rPr lang="es-ES" altLang="es-ES" sz="1600" b="1" dirty="0">
                <a:latin typeface="Swis721 Ex BT" pitchFamily="34" charset="0"/>
              </a:rPr>
              <a:t>validez académica y profesional,</a:t>
            </a:r>
            <a:r>
              <a:rPr lang="es-ES" altLang="es-ES" sz="1600" dirty="0">
                <a:latin typeface="Swis721 Ex BT" pitchFamily="34" charset="0"/>
              </a:rPr>
              <a:t> por lo que permiten continuar hacia otros niveles del sistema educativo, ya sea al Bachillerato, ya sea a los estudios universitarios.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5 Rectángulo"/>
          <p:cNvSpPr>
            <a:spLocks noChangeArrowheads="1"/>
          </p:cNvSpPr>
          <p:nvPr/>
        </p:nvSpPr>
        <p:spPr bwMode="auto">
          <a:xfrm>
            <a:off x="755650" y="980728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altLang="es-ES" b="1" u="sng">
                <a:latin typeface="Swis721 Ex BT" pitchFamily="34" charset="0"/>
              </a:rPr>
              <a:t>Diferencias entre títulos FP y Certificados </a:t>
            </a:r>
          </a:p>
        </p:txBody>
      </p:sp>
      <p:grpSp>
        <p:nvGrpSpPr>
          <p:cNvPr id="13314" name="Grupo 2"/>
          <p:cNvGrpSpPr>
            <a:grpSpLocks/>
          </p:cNvGrpSpPr>
          <p:nvPr/>
        </p:nvGrpSpPr>
        <p:grpSpPr bwMode="auto">
          <a:xfrm>
            <a:off x="827087" y="1422053"/>
            <a:ext cx="7416801" cy="4746626"/>
            <a:chOff x="827583" y="1419373"/>
            <a:chExt cx="7416824" cy="4745929"/>
          </a:xfrm>
        </p:grpSpPr>
        <p:sp>
          <p:nvSpPr>
            <p:cNvPr id="2" name="1 Pentágono regular"/>
            <p:cNvSpPr/>
            <p:nvPr/>
          </p:nvSpPr>
          <p:spPr>
            <a:xfrm rot="16200000">
              <a:off x="539764" y="2277021"/>
              <a:ext cx="4176100" cy="3600461"/>
            </a:xfrm>
            <a:prstGeom prst="pent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3316" name="3 CuadroTexto"/>
            <p:cNvSpPr txBox="1">
              <a:spLocks noChangeArrowheads="1"/>
            </p:cNvSpPr>
            <p:nvPr/>
          </p:nvSpPr>
          <p:spPr bwMode="auto">
            <a:xfrm>
              <a:off x="1691680" y="2852935"/>
              <a:ext cx="2736304" cy="236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s-ES" altLang="es-ES" sz="1600">
                  <a:latin typeface="Swis721 Ex BT" pitchFamily="34" charset="0"/>
                </a:rPr>
                <a:t>Basados en </a:t>
              </a:r>
              <a:r>
                <a:rPr lang="es-ES" altLang="es-ES" sz="1600" b="1">
                  <a:latin typeface="Swis721 Ex BT" pitchFamily="34" charset="0"/>
                </a:rPr>
                <a:t>VARIAS</a:t>
              </a:r>
              <a:r>
                <a:rPr lang="es-ES" altLang="es-ES" sz="1600">
                  <a:latin typeface="Swis721 Ex BT" pitchFamily="34" charset="0"/>
                </a:rPr>
                <a:t> cualificaciones, completas o incompletas.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s-ES" altLang="es-ES" sz="1600">
                  <a:latin typeface="Swis721 Ex BT" pitchFamily="34" charset="0"/>
                </a:rPr>
                <a:t>2000 horas de formación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s-ES" altLang="es-ES" sz="1600">
                  <a:latin typeface="Swis721 Ex BT" pitchFamily="34" charset="0"/>
                </a:rPr>
                <a:t>Validez profesional y académica</a:t>
              </a:r>
              <a:endParaRPr lang="es-ES" altLang="es-ES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843715" y="1525719"/>
              <a:ext cx="1584330" cy="3698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s-ES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wis721 Ex BT" panose="020B0605020202020204" pitchFamily="34" charset="0"/>
                </a:rPr>
                <a:t>TÍTULO FP</a:t>
              </a:r>
              <a:endPara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11" name="10 Pentágono regular"/>
            <p:cNvSpPr/>
            <p:nvPr/>
          </p:nvSpPr>
          <p:spPr>
            <a:xfrm rot="16200000" flipV="1">
              <a:off x="4481537" y="2402431"/>
              <a:ext cx="4141180" cy="3384560"/>
            </a:xfrm>
            <a:prstGeom prst="pent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988434" y="2871722"/>
              <a:ext cx="2735271" cy="21233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s-ES" altLang="es-ES" sz="1600" dirty="0">
                  <a:latin typeface="Swis721 Ex BT" pitchFamily="34" charset="0"/>
                </a:rPr>
                <a:t>Basados en </a:t>
              </a:r>
              <a:r>
                <a:rPr lang="es-ES" altLang="es-ES" sz="1600" b="1" dirty="0">
                  <a:latin typeface="Swis721 Ex BT" pitchFamily="34" charset="0"/>
                </a:rPr>
                <a:t>UNA</a:t>
              </a:r>
              <a:r>
                <a:rPr lang="es-ES" altLang="es-ES" sz="1600" dirty="0">
                  <a:latin typeface="Swis721 Ex BT" pitchFamily="34" charset="0"/>
                </a:rPr>
                <a:t> cualificación.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s-ES" altLang="es-ES" sz="1600" dirty="0">
                  <a:latin typeface="Swis721 Ex BT" pitchFamily="34" charset="0"/>
                </a:rPr>
                <a:t>400-600 horas aproximadamente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s-ES" altLang="es-ES" sz="1600" dirty="0" smtClean="0">
                  <a:latin typeface="Swis721 Ex BT" pitchFamily="34" charset="0"/>
                </a:rPr>
                <a:t>Validez </a:t>
              </a:r>
              <a:r>
                <a:rPr lang="es-ES" altLang="es-ES" sz="1600" dirty="0">
                  <a:latin typeface="Swis721 Ex BT" pitchFamily="34" charset="0"/>
                </a:rPr>
                <a:t>profesional y permiten convalidación en vía académica</a:t>
              </a:r>
              <a:endParaRPr lang="es-ES" altLang="es-ES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726496" y="1419373"/>
              <a:ext cx="3328997" cy="6460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s-ES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wis721 Ex BT" panose="020B0605020202020204" pitchFamily="34" charset="0"/>
                </a:rPr>
                <a:t>CERTIFICADOS DE PROFESIONALIDAD</a:t>
              </a:r>
              <a:endPara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/>
          <p:cNvSpPr>
            <a:spLocks noChangeArrowheads="1"/>
          </p:cNvSpPr>
          <p:nvPr/>
        </p:nvSpPr>
        <p:spPr bwMode="auto">
          <a:xfrm>
            <a:off x="755650" y="2644229"/>
            <a:ext cx="80645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/>
            <a:r>
              <a:rPr lang="es-ES" altLang="es-ES">
                <a:latin typeface="Swis721 Ex B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proceso mediante el cual se otorga una acreditación oficial, a la persona candidata, previa </a:t>
            </a:r>
            <a:r>
              <a:rPr lang="es-ES" altLang="es-ES" b="1">
                <a:latin typeface="Swis721 Ex B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de las competencias profesionales adquiridas por la experiencia laboral y vías no formales de formación</a:t>
            </a:r>
            <a:r>
              <a:rPr lang="es-ES" altLang="es-ES">
                <a:latin typeface="Swis721 Ex B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 eaLnBrk="0" hangingPunct="0"/>
            <a:endParaRPr lang="es-ES" altLang="es-ES">
              <a:latin typeface="Swis721 Ex B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s-ES" altLang="es-ES">
                <a:latin typeface="Swis721 Ex B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 que las personas capitalicen sus aprendizajes previos de un modo personalizado y flexible con un </a:t>
            </a:r>
            <a:r>
              <a:rPr lang="es-ES" altLang="es-ES" b="1">
                <a:latin typeface="Swis721 Ex B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FINAL: </a:t>
            </a:r>
            <a:r>
              <a:rPr lang="es-ES" altLang="es-ES" b="1" u="sng">
                <a:latin typeface="Swis721 Ex BT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facilitar la progresión profesional de las personas</a:t>
            </a:r>
            <a:r>
              <a:rPr lang="es-ES" altLang="es-ES" b="1">
                <a:latin typeface="Swis721 Ex BT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endParaRPr lang="es-ES" altLang="es-ES">
              <a:latin typeface="Swis721 Ex B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s-ES" altLang="es-E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650" y="1556792"/>
            <a:ext cx="7993063" cy="8302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bg1"/>
                </a:solidFill>
                <a:latin typeface="Swis721 Ex BT" panose="020B0605020202020204" pitchFamily="34" charset="0"/>
              </a:rPr>
              <a:t>¿QUÉ ES EL </a:t>
            </a:r>
            <a:r>
              <a:rPr lang="es-ES" sz="2400" b="1" dirty="0">
                <a:solidFill>
                  <a:schemeClr val="bg1"/>
                </a:solidFill>
                <a:latin typeface="Swis721 Ex BT" panose="020B0605020202020204" pitchFamily="34" charset="0"/>
              </a:rPr>
              <a:t>P</a:t>
            </a:r>
            <a:r>
              <a:rPr lang="es-ES" b="1" dirty="0">
                <a:solidFill>
                  <a:schemeClr val="bg1"/>
                </a:solidFill>
                <a:latin typeface="Swis721 Ex BT" panose="020B0605020202020204" pitchFamily="34" charset="0"/>
              </a:rPr>
              <a:t>ROCEDIMIENTO DE </a:t>
            </a:r>
            <a:r>
              <a:rPr lang="es-ES" sz="2400" b="1" dirty="0">
                <a:solidFill>
                  <a:schemeClr val="bg1"/>
                </a:solidFill>
                <a:latin typeface="Swis721 Ex BT" panose="020B0605020202020204" pitchFamily="34" charset="0"/>
              </a:rPr>
              <a:t>E</a:t>
            </a:r>
            <a:r>
              <a:rPr lang="es-ES" b="1" dirty="0">
                <a:solidFill>
                  <a:schemeClr val="bg1"/>
                </a:solidFill>
                <a:latin typeface="Swis721 Ex BT" panose="020B0605020202020204" pitchFamily="34" charset="0"/>
              </a:rPr>
              <a:t>VALUACIÓN   </a:t>
            </a:r>
            <a:r>
              <a:rPr lang="es-ES" sz="2400" b="1" dirty="0">
                <a:solidFill>
                  <a:schemeClr val="bg1"/>
                </a:solidFill>
                <a:latin typeface="Viner Hand ITC" panose="03070502030502020203" pitchFamily="66" charset="0"/>
              </a:rPr>
              <a:t>y</a:t>
            </a:r>
            <a:r>
              <a:rPr lang="es-ES" b="1" dirty="0">
                <a:solidFill>
                  <a:schemeClr val="bg1"/>
                </a:solidFill>
                <a:latin typeface="Swis721 Ex BT" panose="020B0605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Swis721 Ex BT" panose="020B0605020202020204" pitchFamily="34" charset="0"/>
              </a:rPr>
              <a:t>A</a:t>
            </a:r>
            <a:r>
              <a:rPr lang="es-ES" b="1" dirty="0">
                <a:solidFill>
                  <a:schemeClr val="bg1"/>
                </a:solidFill>
                <a:latin typeface="Swis721 Ex BT" panose="020B0605020202020204" pitchFamily="34" charset="0"/>
              </a:rPr>
              <a:t>CREDITACIÓN DE </a:t>
            </a:r>
            <a:r>
              <a:rPr lang="es-ES" sz="2400" b="1" dirty="0">
                <a:solidFill>
                  <a:schemeClr val="bg1"/>
                </a:solidFill>
                <a:latin typeface="Swis721 Ex BT" panose="020B0605020202020204" pitchFamily="34" charset="0"/>
              </a:rPr>
              <a:t>C</a:t>
            </a:r>
            <a:r>
              <a:rPr lang="es-ES" b="1" dirty="0">
                <a:solidFill>
                  <a:schemeClr val="bg1"/>
                </a:solidFill>
                <a:latin typeface="Swis721 Ex BT" panose="020B0605020202020204" pitchFamily="34" charset="0"/>
              </a:rPr>
              <a:t>OMPETENCIAS PROFESIONALES?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10882</TotalTime>
  <Words>1659</Words>
  <Application>Microsoft Office PowerPoint</Application>
  <PresentationFormat>Presentación en pantalla (4:3)</PresentationFormat>
  <Paragraphs>314</Paragraphs>
  <Slides>36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DGA</dc:creator>
  <cp:lastModifiedBy>admin</cp:lastModifiedBy>
  <cp:revision>313</cp:revision>
  <cp:lastPrinted>2017-10-05T13:35:20Z</cp:lastPrinted>
  <dcterms:created xsi:type="dcterms:W3CDTF">2010-02-01T08:06:35Z</dcterms:created>
  <dcterms:modified xsi:type="dcterms:W3CDTF">2018-02-20T09:14:53Z</dcterms:modified>
</cp:coreProperties>
</file>