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8" r:id="rId3"/>
    <p:sldId id="472" r:id="rId4"/>
    <p:sldId id="406" r:id="rId5"/>
    <p:sldId id="407" r:id="rId6"/>
    <p:sldId id="408" r:id="rId7"/>
    <p:sldId id="260" r:id="rId8"/>
    <p:sldId id="388" r:id="rId9"/>
    <p:sldId id="305" r:id="rId10"/>
    <p:sldId id="344" r:id="rId11"/>
    <p:sldId id="351" r:id="rId12"/>
    <p:sldId id="512" r:id="rId13"/>
    <p:sldId id="522" r:id="rId14"/>
    <p:sldId id="513" r:id="rId15"/>
    <p:sldId id="514" r:id="rId16"/>
    <p:sldId id="515" r:id="rId17"/>
    <p:sldId id="516" r:id="rId18"/>
    <p:sldId id="517" r:id="rId19"/>
    <p:sldId id="547" r:id="rId20"/>
    <p:sldId id="518" r:id="rId21"/>
    <p:sldId id="519" r:id="rId22"/>
    <p:sldId id="520" r:id="rId23"/>
    <p:sldId id="521" r:id="rId24"/>
    <p:sldId id="543" r:id="rId25"/>
    <p:sldId id="54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66"/>
    <a:srgbClr val="FF9900"/>
    <a:srgbClr val="CCFF66"/>
    <a:srgbClr val="3333CC"/>
    <a:srgbClr val="85C3C9"/>
    <a:srgbClr val="99CC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6" autoAdjust="0"/>
    <p:restoredTop sz="94692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48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fld id="{329A8A1C-7B94-4F65-A522-DF512F93029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742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59338"/>
            <a:ext cx="56769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defTabSz="996950">
              <a:defRPr sz="1400"/>
            </a:lvl1pPr>
          </a:lstStyle>
          <a:p>
            <a:endParaRPr lang="es-ES" alt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5025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755" tIns="49878" rIns="99755" bIns="49878" numCol="1" anchor="b" anchorCtr="0" compatLnSpc="1">
            <a:prstTxWarp prst="textNoShape">
              <a:avLst/>
            </a:prstTxWarp>
          </a:bodyPr>
          <a:lstStyle>
            <a:lvl1pPr algn="r" defTabSz="996950">
              <a:defRPr sz="1400"/>
            </a:lvl1pPr>
          </a:lstStyle>
          <a:p>
            <a:fld id="{2141E877-0A58-462A-826B-6A608CD466A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7422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9687" cy="3840162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0925"/>
            <a:ext cx="5676900" cy="4606925"/>
          </a:xfrm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5175"/>
            <a:ext cx="5118100" cy="3840163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5175"/>
            <a:ext cx="5118100" cy="3840163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0" y="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 rot="16200000">
            <a:off x="-2905919" y="2905919"/>
            <a:ext cx="6453188" cy="6413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>
              <a:spcBef>
                <a:spcPct val="5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Swis721 Ex BT" pitchFamily="34" charset="0"/>
              </a:rPr>
              <a:t>AGENCIA DE LAS CUALIFICACIONES PROFESIONALES DE ARAGÓN</a:t>
            </a:r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 flipV="1">
            <a:off x="107950" y="6167438"/>
            <a:ext cx="4464050" cy="69850"/>
            <a:chOff x="68" y="3884"/>
            <a:chExt cx="2539" cy="0"/>
          </a:xfrm>
        </p:grpSpPr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 flipV="1">
            <a:off x="107950" y="6165850"/>
            <a:ext cx="4464050" cy="69850"/>
            <a:chOff x="68" y="3884"/>
            <a:chExt cx="2539" cy="0"/>
          </a:xfrm>
        </p:grpSpPr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611188" y="6237288"/>
            <a:ext cx="3906837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 flipH="1" flipV="1">
            <a:off x="196850" y="6237288"/>
            <a:ext cx="41433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14" name="Group 23"/>
          <p:cNvGrpSpPr>
            <a:grpSpLocks/>
          </p:cNvGrpSpPr>
          <p:nvPr userDrawn="1"/>
        </p:nvGrpSpPr>
        <p:grpSpPr bwMode="auto">
          <a:xfrm rot="5400000">
            <a:off x="988744" y="5966425"/>
            <a:ext cx="523503" cy="1170399"/>
            <a:chOff x="5239" y="0"/>
            <a:chExt cx="521" cy="1309"/>
          </a:xfrm>
        </p:grpSpPr>
        <p:pic>
          <p:nvPicPr>
            <p:cNvPr id="15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6237288"/>
            <a:ext cx="1641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3"/>
          <p:cNvSpPr txBox="1">
            <a:spLocks noChangeArrowheads="1"/>
          </p:cNvSpPr>
          <p:nvPr userDrawn="1"/>
        </p:nvSpPr>
        <p:spPr bwMode="auto">
          <a:xfrm>
            <a:off x="755576" y="141281"/>
            <a:ext cx="5586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P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ROCEDIMIENTO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E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VALUACIÓN Y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A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CREDITACIÓN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C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OMPETENCIAS</a:t>
            </a:r>
            <a:r>
              <a:rPr lang="es-ES" altLang="es-ES" sz="900" b="1" dirty="0" smtClean="0">
                <a:solidFill>
                  <a:prstClr val="black"/>
                </a:solidFill>
                <a:latin typeface="Swis721 Ex BT" pitchFamily="34" charset="0"/>
              </a:rPr>
              <a:t>.</a:t>
            </a:r>
            <a:endParaRPr lang="es-ES" altLang="es-ES" sz="900" b="1" dirty="0">
              <a:solidFill>
                <a:prstClr val="black"/>
              </a:solidFill>
              <a:latin typeface="Swis721 Ex BT" pitchFamily="34" charset="0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 userDrawn="1"/>
        </p:nvSpPr>
        <p:spPr bwMode="auto">
          <a:xfrm>
            <a:off x="893295" y="423410"/>
            <a:ext cx="5098064" cy="22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70000"/>
              </a:spcBef>
            </a:pP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 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REUNIÓN</a:t>
            </a:r>
            <a:r>
              <a:rPr lang="es-ES" altLang="es-ES" sz="1200" b="1" baseline="0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 GRUPAL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 </a:t>
            </a: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</a:t>
            </a:r>
          </a:p>
        </p:txBody>
      </p:sp>
      <p:sp>
        <p:nvSpPr>
          <p:cNvPr id="21" name="Text Box 43"/>
          <p:cNvSpPr txBox="1">
            <a:spLocks noChangeArrowheads="1"/>
          </p:cNvSpPr>
          <p:nvPr userDrawn="1"/>
        </p:nvSpPr>
        <p:spPr bwMode="auto">
          <a:xfrm>
            <a:off x="5724128" y="559924"/>
            <a:ext cx="24054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s-ES" altLang="es-ES" sz="800" b="1" dirty="0" smtClean="0">
                <a:solidFill>
                  <a:prstClr val="black"/>
                </a:solidFill>
                <a:latin typeface="Swis721 Ex BT" pitchFamily="34" charset="0"/>
              </a:rPr>
              <a:t>SSC 2017-03  </a:t>
            </a:r>
          </a:p>
          <a:p>
            <a:pPr algn="r" eaLnBrk="1" hangingPunct="1">
              <a:spcBef>
                <a:spcPts val="0"/>
              </a:spcBef>
            </a:pPr>
            <a:r>
              <a:rPr lang="es-ES" altLang="es-ES" sz="800" u="sng" dirty="0" smtClean="0">
                <a:solidFill>
                  <a:prstClr val="black"/>
                </a:solidFill>
                <a:latin typeface="Swis721 Ex BT" pitchFamily="34" charset="0"/>
              </a:rPr>
              <a:t>ASS INSTITUCIONES,</a:t>
            </a:r>
            <a:r>
              <a:rPr lang="es-ES" altLang="es-ES" sz="800" u="sng" baseline="0" dirty="0" smtClean="0">
                <a:solidFill>
                  <a:prstClr val="black"/>
                </a:solidFill>
                <a:latin typeface="Swis721 Ex BT" pitchFamily="34" charset="0"/>
              </a:rPr>
              <a:t> DOMICILIO</a:t>
            </a:r>
            <a:endParaRPr lang="es-ES" altLang="es-ES" sz="800" u="sng" dirty="0">
              <a:solidFill>
                <a:prstClr val="black"/>
              </a:solidFill>
              <a:latin typeface="Swis721 Ex BT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51" y="111874"/>
            <a:ext cx="752550" cy="7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7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58ED5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ervicios.aragon.es/eac/webpeac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ifppiramide.com/p16.ht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97405" y="3543399"/>
            <a:ext cx="8064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Swis721 Ex BT" pitchFamily="34" charset="0"/>
              </a:rPr>
              <a:t>REUNIÓN GRUPAL</a:t>
            </a: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Swis721 Ex BT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75856" y="4001654"/>
            <a:ext cx="3312367" cy="22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5000"/>
              </a:spcBef>
            </a:pP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4 de septiembre del </a:t>
            </a:r>
            <a:r>
              <a:rPr lang="es-ES" altLang="es-ES" sz="1400" b="1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</a:rPr>
              <a:t>2018</a:t>
            </a:r>
            <a:endParaRPr lang="es-ES" altLang="es-ES" sz="1400" b="1" dirty="0">
              <a:solidFill>
                <a:schemeClr val="bg1">
                  <a:lumMod val="65000"/>
                </a:schemeClr>
              </a:solidFill>
              <a:latin typeface="Swis721 Ex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40" y="2546551"/>
            <a:ext cx="5534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6083944" y="1125538"/>
            <a:ext cx="2376488" cy="4608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3418532" y="1125538"/>
            <a:ext cx="2520950" cy="46085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altLang="es-ES"/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899170" y="1125538"/>
            <a:ext cx="2376487" cy="46085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3707457" y="1844675"/>
            <a:ext cx="2016125" cy="574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400">
                <a:latin typeface="Swis721 Ex BT" pitchFamily="34" charset="0"/>
              </a:rPr>
              <a:t>FAMILIA </a:t>
            </a:r>
          </a:p>
          <a:p>
            <a:pPr algn="ctr"/>
            <a:r>
              <a:rPr lang="es-ES" altLang="es-ES" sz="1400">
                <a:latin typeface="Swis721 Ex BT" pitchFamily="34" charset="0"/>
              </a:rPr>
              <a:t>PROFESIONAL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3707457" y="2708275"/>
            <a:ext cx="2016125" cy="574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400">
                <a:latin typeface="Swis721 Ex BT" pitchFamily="34" charset="0"/>
              </a:rPr>
              <a:t>CUALIFICACIÓN </a:t>
            </a:r>
          </a:p>
          <a:p>
            <a:pPr algn="ctr"/>
            <a:r>
              <a:rPr lang="es-ES" altLang="es-ES" sz="1400">
                <a:latin typeface="Swis721 Ex BT" pitchFamily="34" charset="0"/>
              </a:rPr>
              <a:t>PROFESIONAL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1115069" y="3213100"/>
            <a:ext cx="2016125" cy="79216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400">
                <a:latin typeface="Swis721 Ex BT" pitchFamily="34" charset="0"/>
              </a:rPr>
              <a:t>TÍTULOS DE </a:t>
            </a:r>
          </a:p>
          <a:p>
            <a:pPr algn="ctr"/>
            <a:r>
              <a:rPr lang="es-ES" altLang="es-ES" sz="1400">
                <a:latin typeface="Swis721 Ex BT" pitchFamily="34" charset="0"/>
              </a:rPr>
              <a:t>FORMACIÓN  </a:t>
            </a:r>
          </a:p>
          <a:p>
            <a:pPr algn="ctr"/>
            <a:r>
              <a:rPr lang="es-ES" altLang="es-ES" sz="1400">
                <a:latin typeface="Swis721 Ex BT" pitchFamily="34" charset="0"/>
              </a:rPr>
              <a:t>PROFESIONAL</a:t>
            </a: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155382" y="3357563"/>
            <a:ext cx="2160587" cy="792162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400">
                <a:latin typeface="Swis721 Ex BT" pitchFamily="34" charset="0"/>
              </a:rPr>
              <a:t>CERTIFICADOS DE </a:t>
            </a:r>
          </a:p>
          <a:p>
            <a:pPr algn="ctr"/>
            <a:r>
              <a:rPr lang="es-ES" altLang="es-ES" sz="1400">
                <a:latin typeface="Swis721 Ex BT" pitchFamily="34" charset="0"/>
              </a:rPr>
              <a:t>PROFESIONALIDAD</a:t>
            </a:r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>
            <a:off x="4644082" y="2420938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>
            <a:off x="2123132" y="2997200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2123132" y="29972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>
            <a:off x="5723582" y="2997200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7163444" y="29972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68638" name="Picture 19" descr="logo_arag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32" y="1268413"/>
            <a:ext cx="184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9" name="Picture 31" descr="INAEM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19" y="1268413"/>
            <a:ext cx="2087563" cy="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1" name="Picture 33" descr="logo_incu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94" y="1196975"/>
            <a:ext cx="160813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1115069" y="4076700"/>
            <a:ext cx="21605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000">
                <a:latin typeface="Swis721 Ex BT" pitchFamily="34" charset="0"/>
              </a:rPr>
              <a:t>Se organizan por familias y niveles.</a:t>
            </a:r>
          </a:p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FP Básica.</a:t>
            </a:r>
          </a:p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Ciclos formativos de grado medio (nivel 2).</a:t>
            </a:r>
          </a:p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Ciclos formativos de grado superior (nivel 3).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3636019" y="3433763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Se organizan por familias (26) y niveles (1, 2 y 3).</a:t>
            </a:r>
          </a:p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Se dividen en</a:t>
            </a:r>
          </a:p>
        </p:txBody>
      </p:sp>
      <p:sp>
        <p:nvSpPr>
          <p:cNvPr id="68646" name="Rectangle 38"/>
          <p:cNvSpPr>
            <a:spLocks noChangeArrowheads="1"/>
          </p:cNvSpPr>
          <p:nvPr/>
        </p:nvSpPr>
        <p:spPr bwMode="auto">
          <a:xfrm>
            <a:off x="6155382" y="422116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s-ES" sz="1000">
                <a:latin typeface="Swis721 Ex BT" pitchFamily="34" charset="0"/>
              </a:rPr>
              <a:t>Se organizan por familias (26) y niveles (1, 2 y 3).</a:t>
            </a: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6155382" y="2492375"/>
            <a:ext cx="23050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s-ES" altLang="es-ES" sz="1400" b="1" dirty="0">
                <a:latin typeface="Swis721 Ex BT" pitchFamily="34" charset="0"/>
              </a:rPr>
              <a:t>formación para </a:t>
            </a:r>
          </a:p>
          <a:p>
            <a:r>
              <a:rPr lang="es-ES" altLang="es-ES" sz="1400" b="1" dirty="0">
                <a:latin typeface="Swis721 Ex BT" pitchFamily="34" charset="0"/>
              </a:rPr>
              <a:t>el empleo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1762769" y="2492375"/>
            <a:ext cx="15128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s-ES" altLang="es-ES" sz="1400" b="1">
                <a:latin typeface="Swis721 Ex BT" pitchFamily="34" charset="0"/>
              </a:rPr>
              <a:t>formación </a:t>
            </a:r>
          </a:p>
          <a:p>
            <a:pPr algn="r"/>
            <a:r>
              <a:rPr lang="es-ES" altLang="es-ES" sz="1400" b="1">
                <a:latin typeface="Swis721 Ex BT" pitchFamily="34" charset="0"/>
              </a:rPr>
              <a:t>académica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6587182" y="4868863"/>
            <a:ext cx="129698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200" b="1">
                <a:latin typeface="Swis721 Ex BT" pitchFamily="34" charset="0"/>
              </a:rPr>
              <a:t>unidades de </a:t>
            </a:r>
          </a:p>
          <a:p>
            <a:pPr algn="ctr"/>
            <a:r>
              <a:rPr lang="es-ES" altLang="es-ES" sz="1200" b="1">
                <a:latin typeface="Swis721 Ex BT" pitchFamily="34" charset="0"/>
              </a:rPr>
              <a:t>competencia</a:t>
            </a:r>
          </a:p>
        </p:txBody>
      </p:sp>
      <p:sp>
        <p:nvSpPr>
          <p:cNvPr id="68651" name="Rectangle 43"/>
          <p:cNvSpPr>
            <a:spLocks noChangeArrowheads="1"/>
          </p:cNvSpPr>
          <p:nvPr/>
        </p:nvSpPr>
        <p:spPr bwMode="auto">
          <a:xfrm>
            <a:off x="1475432" y="5229225"/>
            <a:ext cx="129698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200" b="1">
                <a:latin typeface="Swis721 Ex BT" pitchFamily="34" charset="0"/>
              </a:rPr>
              <a:t>unidades de </a:t>
            </a:r>
          </a:p>
          <a:p>
            <a:pPr algn="ctr"/>
            <a:r>
              <a:rPr lang="es-ES" altLang="es-ES" sz="1200" b="1">
                <a:latin typeface="Swis721 Ex BT" pitchFamily="34" charset="0"/>
              </a:rPr>
              <a:t>competencia</a:t>
            </a: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 rot="10800000">
            <a:off x="3851919" y="4437063"/>
            <a:ext cx="863600" cy="1081087"/>
          </a:xfrm>
          <a:custGeom>
            <a:avLst/>
            <a:gdLst>
              <a:gd name="G0" fmla="+- 12427 0 0"/>
              <a:gd name="G1" fmla="+- 4186 0 0"/>
              <a:gd name="G2" fmla="+- 12158 0 4186"/>
              <a:gd name="G3" fmla="+- G2 0 4186"/>
              <a:gd name="G4" fmla="*/ G3 32768 32059"/>
              <a:gd name="G5" fmla="*/ G4 1 2"/>
              <a:gd name="G6" fmla="+- 21600 0 12427"/>
              <a:gd name="G7" fmla="*/ G6 418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93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186"/>
                </a:lnTo>
                <a:cubicBezTo>
                  <a:pt x="5564" y="4186"/>
                  <a:pt x="0" y="7755"/>
                  <a:pt x="0" y="12158"/>
                </a:cubicBezTo>
                <a:lnTo>
                  <a:pt x="0" y="21600"/>
                </a:lnTo>
                <a:lnTo>
                  <a:pt x="3870" y="21600"/>
                </a:lnTo>
                <a:lnTo>
                  <a:pt x="3870" y="12158"/>
                </a:lnTo>
                <a:cubicBezTo>
                  <a:pt x="3870" y="9846"/>
                  <a:pt x="7701" y="7972"/>
                  <a:pt x="12427" y="7972"/>
                </a:cubicBezTo>
                <a:lnTo>
                  <a:pt x="12427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 rot="10800000" flipH="1">
            <a:off x="4571057" y="4437063"/>
            <a:ext cx="792162" cy="1081087"/>
          </a:xfrm>
          <a:custGeom>
            <a:avLst/>
            <a:gdLst>
              <a:gd name="G0" fmla="+- 12427 0 0"/>
              <a:gd name="G1" fmla="+- 4186 0 0"/>
              <a:gd name="G2" fmla="+- 12158 0 4186"/>
              <a:gd name="G3" fmla="+- G2 0 4186"/>
              <a:gd name="G4" fmla="*/ G3 32768 32059"/>
              <a:gd name="G5" fmla="*/ G4 1 2"/>
              <a:gd name="G6" fmla="+- 21600 0 12427"/>
              <a:gd name="G7" fmla="*/ G6 4186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935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186"/>
                </a:lnTo>
                <a:cubicBezTo>
                  <a:pt x="5564" y="4186"/>
                  <a:pt x="0" y="7755"/>
                  <a:pt x="0" y="12158"/>
                </a:cubicBezTo>
                <a:lnTo>
                  <a:pt x="0" y="21600"/>
                </a:lnTo>
                <a:lnTo>
                  <a:pt x="3870" y="21600"/>
                </a:lnTo>
                <a:lnTo>
                  <a:pt x="3870" y="12158"/>
                </a:lnTo>
                <a:cubicBezTo>
                  <a:pt x="3870" y="9846"/>
                  <a:pt x="7701" y="7972"/>
                  <a:pt x="12427" y="7972"/>
                </a:cubicBezTo>
                <a:lnTo>
                  <a:pt x="12427" y="1215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3923357" y="3933825"/>
            <a:ext cx="1296987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1200" b="1">
                <a:latin typeface="Swis721 Ex BT" pitchFamily="34" charset="0"/>
              </a:rPr>
              <a:t>unidades de </a:t>
            </a:r>
          </a:p>
          <a:p>
            <a:pPr algn="ctr"/>
            <a:r>
              <a:rPr lang="es-ES" altLang="es-ES" sz="1200" b="1">
                <a:latin typeface="Swis721 Ex BT" pitchFamily="34" charset="0"/>
              </a:rPr>
              <a:t>competencia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3"/>
          <p:cNvSpPr>
            <a:spLocks noChangeArrowheads="1" noChangeShapeType="1" noTextEdit="1"/>
          </p:cNvSpPr>
          <p:nvPr/>
        </p:nvSpPr>
        <p:spPr bwMode="auto">
          <a:xfrm>
            <a:off x="899592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899592" y="4652963"/>
            <a:ext cx="7992888" cy="96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¿qué se ha convocado?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5 Rectángulo"/>
          <p:cNvSpPr>
            <a:spLocks noChangeArrowheads="1"/>
          </p:cNvSpPr>
          <p:nvPr/>
        </p:nvSpPr>
        <p:spPr bwMode="auto">
          <a:xfrm>
            <a:off x="755203" y="1052513"/>
            <a:ext cx="5616575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>
                <a:latin typeface="Swis721 Ex BT" pitchFamily="34" charset="0"/>
              </a:rPr>
              <a:t>¿QUÉ SE HA CONVOCADO?</a:t>
            </a: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31293"/>
              </p:ext>
            </p:extLst>
          </p:nvPr>
        </p:nvGraphicFramePr>
        <p:xfrm>
          <a:off x="816576" y="3915327"/>
          <a:ext cx="7942519" cy="1063563"/>
        </p:xfrm>
        <a:graphic>
          <a:graphicData uri="http://schemas.openxmlformats.org/drawingml/2006/table">
            <a:tbl>
              <a:tblPr/>
              <a:tblGrid>
                <a:gridCol w="2790864"/>
                <a:gridCol w="5151655"/>
              </a:tblGrid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CONVOCATORIA:</a:t>
                      </a: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76250">
                <a:tc>
                  <a:txBody>
                    <a:bodyPr/>
                    <a:lstStyle>
                      <a:lvl1pPr marL="857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2525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43192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1131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857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2017-03:</a:t>
                      </a:r>
                    </a:p>
                    <a:p>
                      <a:pPr marL="857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ASS INSTITUCIONES, DOMICILIO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SSC089_2:  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</a:t>
                      </a:r>
                      <a:r>
                        <a:rPr kumimoji="0" lang="es-ES" alt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sociosanitaria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 a personas en el domicilio.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SSC320_2: 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</a:t>
                      </a:r>
                      <a:r>
                        <a:rPr kumimoji="0" lang="es-ES" alt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sociosanitaria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 a personas dependientes en instituciones.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6" name="Text Box 104"/>
          <p:cNvSpPr txBox="1">
            <a:spLocks noChangeArrowheads="1"/>
          </p:cNvSpPr>
          <p:nvPr/>
        </p:nvSpPr>
        <p:spPr bwMode="auto">
          <a:xfrm>
            <a:off x="2268090" y="3202388"/>
            <a:ext cx="633635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b="1" dirty="0">
                <a:solidFill>
                  <a:srgbClr val="FF9900"/>
                </a:solidFill>
                <a:latin typeface="Swis721 Ex BT" pitchFamily="34" charset="0"/>
              </a:rPr>
              <a:t>BOA </a:t>
            </a:r>
            <a:r>
              <a:rPr lang="es-ES" altLang="es-ES" b="1" dirty="0" smtClean="0">
                <a:solidFill>
                  <a:srgbClr val="FF9900"/>
                </a:solidFill>
                <a:latin typeface="Swis721 Ex BT" pitchFamily="34" charset="0"/>
              </a:rPr>
              <a:t>5 ABRIL 2017</a:t>
            </a:r>
            <a:endParaRPr lang="es-ES" altLang="es-ES" b="1" dirty="0">
              <a:solidFill>
                <a:srgbClr val="FF9900"/>
              </a:solidFill>
              <a:latin typeface="Swis721 Ex BT" pitchFamily="34" charset="0"/>
            </a:endParaRPr>
          </a:p>
          <a:p>
            <a:pPr>
              <a:spcBef>
                <a:spcPct val="50000"/>
              </a:spcBef>
            </a:pPr>
            <a:endParaRPr lang="es-ES" altLang="es-ES" sz="1200" b="1" dirty="0">
              <a:solidFill>
                <a:srgbClr val="FF9900"/>
              </a:solidFill>
              <a:latin typeface="Swis721 Ex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2" y="1484784"/>
            <a:ext cx="8065269" cy="171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203" y="1269816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CENTROS GESTORES:</a:t>
            </a:r>
            <a:endParaRPr lang="es-ES" altLang="es-ES" b="1" dirty="0">
              <a:latin typeface="Swis721 Ex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4" y="2204864"/>
            <a:ext cx="8375306" cy="196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4354513" y="31003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4354513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6235700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60108" name="Group 3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6073"/>
              </p:ext>
            </p:extLst>
          </p:nvPr>
        </p:nvGraphicFramePr>
        <p:xfrm>
          <a:off x="755577" y="1341438"/>
          <a:ext cx="8137598" cy="3206433"/>
        </p:xfrm>
        <a:graphic>
          <a:graphicData uri="http://schemas.openxmlformats.org/drawingml/2006/table">
            <a:tbl>
              <a:tblPr/>
              <a:tblGrid>
                <a:gridCol w="2461782"/>
                <a:gridCol w="4172818"/>
                <a:gridCol w="866824"/>
                <a:gridCol w="636174"/>
              </a:tblGrid>
              <a:tr h="37465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2017-03                 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ASS INSTITUCIONES, DOMICILIO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SERVICIOS SOCIOCULTURALES Y A LA COMUNIDAD (SSC)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</a:t>
                      </a: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SSC089_2:  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</a:t>
                      </a: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 SOCIOSANITARIA A PERSONAS EN EL DOMICILIO.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3863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5250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339850" marR="0" lvl="0" indent="-1339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UC0249_2: 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intervenciones de atención física domiciliaria dirigidas a personas con necesidades de atención </a:t>
                      </a:r>
                      <a:r>
                        <a:rPr kumimoji="0" lang="es-ES" alt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sociosanitaria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1339850" marR="0" lvl="0" indent="-1339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UC0250_2: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intervenciones de atención psicosocial domiciliaria dirigidas a personas con necesidades de atención </a:t>
                      </a:r>
                      <a:r>
                        <a:rPr kumimoji="0" lang="es-ES" alt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sociosanitaria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1339850" marR="0" lvl="0" indent="-13398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UC0251_2: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las actividades relacionadas con la gestión y funcionamiento de la unidad </a:t>
                      </a:r>
                      <a:r>
                        <a:rPr kumimoji="0" lang="es-ES" alt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convivencial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9989" name="Line 245"/>
          <p:cNvSpPr>
            <a:spLocks noChangeShapeType="1"/>
          </p:cNvSpPr>
          <p:nvPr/>
        </p:nvSpPr>
        <p:spPr bwMode="auto">
          <a:xfrm>
            <a:off x="4354513" y="323056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990" name="Line 246"/>
          <p:cNvSpPr>
            <a:spLocks noChangeShapeType="1"/>
          </p:cNvSpPr>
          <p:nvPr/>
        </p:nvSpPr>
        <p:spPr bwMode="auto">
          <a:xfrm>
            <a:off x="4354513" y="35194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991" name="Line 247"/>
          <p:cNvSpPr>
            <a:spLocks noChangeShapeType="1"/>
          </p:cNvSpPr>
          <p:nvPr/>
        </p:nvSpPr>
        <p:spPr bwMode="auto">
          <a:xfrm>
            <a:off x="6235700" y="35194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0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Line 2"/>
          <p:cNvSpPr>
            <a:spLocks noChangeShapeType="1"/>
          </p:cNvSpPr>
          <p:nvPr/>
        </p:nvSpPr>
        <p:spPr bwMode="auto">
          <a:xfrm>
            <a:off x="4354513" y="31003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4354513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6235700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3658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69956"/>
              </p:ext>
            </p:extLst>
          </p:nvPr>
        </p:nvGraphicFramePr>
        <p:xfrm>
          <a:off x="755577" y="1341438"/>
          <a:ext cx="8137598" cy="3846513"/>
        </p:xfrm>
        <a:graphic>
          <a:graphicData uri="http://schemas.openxmlformats.org/drawingml/2006/table">
            <a:tbl>
              <a:tblPr/>
              <a:tblGrid>
                <a:gridCol w="2461782"/>
                <a:gridCol w="4172818"/>
                <a:gridCol w="866824"/>
                <a:gridCol w="636174"/>
              </a:tblGrid>
              <a:tr h="37465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2017-03                 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ASS INSTITUCIONES, DOMICILIO.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SERVICIOS SOCIOCULTURALES Y A LA COMUNIDAD (SSC)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</a:t>
                      </a: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N: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SSC320_2:  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</a:t>
                      </a: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" alt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 SOCIOSANITARIA A PERSONAS DEPENDIENTES EN INSTITUCIONES.</a:t>
                      </a:r>
                      <a:endParaRPr kumimoji="0" lang="es-ES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3863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5250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257300" marR="0" lvl="0" indent="-1257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UC1016_2: 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Preparar y apoyar las intervenciones de atención a las personas y a su entorno en el ámbito institucional indicadas por el equipo interdisciplinar.</a:t>
                      </a:r>
                    </a:p>
                    <a:p>
                      <a:pPr marL="1257300" marR="0" lvl="0" indent="-1257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UC1017_2: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intervenciones de atención física dirigidas a personas dependientes en el ámbito institucional.</a:t>
                      </a:r>
                    </a:p>
                    <a:p>
                      <a:pPr marL="1257300" marR="0" lvl="0" indent="-1257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UC1018_2: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intervenciones de atención </a:t>
                      </a:r>
                      <a:r>
                        <a:rPr kumimoji="0" lang="es-ES" alt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sociosanitaria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 dirigidas a personas dependientes en el ámbito institucional.</a:t>
                      </a:r>
                    </a:p>
                    <a:p>
                      <a:pPr marL="1257300" marR="0" lvl="0" indent="-12573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UC1019_2: 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Desarrollar intervenciones de atención psicosocial dirigidas a personas dependientes en el ámbito institucional.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570" name="Line 26"/>
          <p:cNvSpPr>
            <a:spLocks noChangeShapeType="1"/>
          </p:cNvSpPr>
          <p:nvPr/>
        </p:nvSpPr>
        <p:spPr bwMode="auto">
          <a:xfrm>
            <a:off x="4354513" y="323056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>
            <a:off x="4354513" y="35194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6572" name="Line 28"/>
          <p:cNvSpPr>
            <a:spLocks noChangeShapeType="1"/>
          </p:cNvSpPr>
          <p:nvPr/>
        </p:nvSpPr>
        <p:spPr bwMode="auto">
          <a:xfrm>
            <a:off x="6235700" y="35194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9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Line 2"/>
          <p:cNvSpPr>
            <a:spLocks noChangeShapeType="1"/>
          </p:cNvSpPr>
          <p:nvPr/>
        </p:nvSpPr>
        <p:spPr bwMode="auto">
          <a:xfrm>
            <a:off x="4779045" y="3243927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1187" name="Line 3"/>
          <p:cNvSpPr>
            <a:spLocks noChangeShapeType="1"/>
          </p:cNvSpPr>
          <p:nvPr/>
        </p:nvSpPr>
        <p:spPr bwMode="auto">
          <a:xfrm>
            <a:off x="4779045" y="3532852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6660232" y="3532852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22125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69373"/>
              </p:ext>
            </p:extLst>
          </p:nvPr>
        </p:nvGraphicFramePr>
        <p:xfrm>
          <a:off x="755650" y="1269077"/>
          <a:ext cx="8137525" cy="374650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2017-03                 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ASS INSTITUCIONES, DOMICILIO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1274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62302"/>
              </p:ext>
            </p:extLst>
          </p:nvPr>
        </p:nvGraphicFramePr>
        <p:xfrm>
          <a:off x="1331640" y="1700877"/>
          <a:ext cx="7453585" cy="3932555"/>
        </p:xfrm>
        <a:graphic>
          <a:graphicData uri="http://schemas.openxmlformats.org/drawingml/2006/table">
            <a:tbl>
              <a:tblPr/>
              <a:tblGrid>
                <a:gridCol w="7453585"/>
              </a:tblGrid>
              <a:tr h="2552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CERTIFICADO DE PROFESIONALIDAD</a:t>
                      </a: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(SSCS0108) </a:t>
                      </a:r>
                      <a:r>
                        <a:rPr kumimoji="0" lang="es-ES_tradnl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SOCIOSANITARIA A PERSONAS EN EL DOMICILIO. </a:t>
                      </a:r>
                      <a:r>
                        <a:rPr kumimoji="0" lang="es-ES_tradnl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1379/2008, modificado por RD 721/2011 de 20 de mayo).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CERTIFICADO DE PROFESIONALIDAD</a:t>
                      </a: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(SSCS0208) </a:t>
                      </a:r>
                      <a:r>
                        <a:rPr kumimoji="0" lang="es-ES_tradnl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SOCIOSANITARIA A PERSONAS DEPENDIENTES EN INSTITUCIONES SOCIALES. </a:t>
                      </a:r>
                      <a:r>
                        <a:rPr kumimoji="0" lang="es-ES_tradnl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1379/2008, modificado por RD 721/2011, modificado por RD 625/2013, de 2 de agosto).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s-ES" altLang="es-E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Í</a:t>
                      </a:r>
                      <a:r>
                        <a:rPr kumimoji="0" lang="es-ES" altLang="es-E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TULO</a:t>
                      </a: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  <a:endParaRPr kumimoji="0" lang="es-ES" alt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</a:t>
                      </a:r>
                      <a:r>
                        <a:rPr kumimoji="0" lang="es-ES_tradnl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_tradnl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 A PERSONAS EN SITUACI</a:t>
                      </a:r>
                      <a:r>
                        <a:rPr kumimoji="0" lang="es-ES_tradnl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Ó</a:t>
                      </a:r>
                      <a:r>
                        <a:rPr kumimoji="0" lang="es-ES_tradnl" alt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 DE DEPENDENCIA.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1593/2011, de 4 de noviembre)</a:t>
                      </a:r>
                      <a:endParaRPr kumimoji="0" lang="es-ES_tradnl" alt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Flecha derecha"/>
          <p:cNvSpPr>
            <a:spLocks noChangeArrowheads="1"/>
          </p:cNvSpPr>
          <p:nvPr/>
        </p:nvSpPr>
        <p:spPr bwMode="auto">
          <a:xfrm>
            <a:off x="819820" y="1700877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6 Flecha derecha"/>
          <p:cNvSpPr>
            <a:spLocks noChangeArrowheads="1"/>
          </p:cNvSpPr>
          <p:nvPr/>
        </p:nvSpPr>
        <p:spPr bwMode="auto">
          <a:xfrm>
            <a:off x="819820" y="4509164"/>
            <a:ext cx="360362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1224" name="Line 40"/>
          <p:cNvSpPr>
            <a:spLocks noChangeShapeType="1"/>
          </p:cNvSpPr>
          <p:nvPr/>
        </p:nvSpPr>
        <p:spPr bwMode="auto">
          <a:xfrm>
            <a:off x="4779045" y="3374102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1225" name="Line 41"/>
          <p:cNvSpPr>
            <a:spLocks noChangeShapeType="1"/>
          </p:cNvSpPr>
          <p:nvPr/>
        </p:nvSpPr>
        <p:spPr bwMode="auto">
          <a:xfrm>
            <a:off x="4779045" y="3663027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1226" name="Line 42"/>
          <p:cNvSpPr>
            <a:spLocks noChangeShapeType="1"/>
          </p:cNvSpPr>
          <p:nvPr/>
        </p:nvSpPr>
        <p:spPr bwMode="auto">
          <a:xfrm>
            <a:off x="6660232" y="3663027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684213" y="1405979"/>
            <a:ext cx="8459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  <a:r>
              <a:rPr lang="es-ES_tradnl" altLang="es-ES" sz="1600" b="1" dirty="0">
                <a:latin typeface="Swis721 Ex BT" pitchFamily="34" charset="0"/>
              </a:rPr>
              <a:t>ATENCIÓN A PERSONAS EN SITUACIÓN DE DEPENDENCIA.</a:t>
            </a:r>
            <a:endParaRPr lang="es-ES" altLang="es-ES" sz="1600" b="1" dirty="0">
              <a:latin typeface="Swis721 Ex BT" pitchFamily="34" charset="0"/>
            </a:endParaRP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755576" y="1772692"/>
            <a:ext cx="3384376" cy="43926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2925" indent="-542925" eaLnBrk="0" hangingPunct="0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22313" eaLnBrk="0" hangingPunct="0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1" dirty="0">
                <a:latin typeface="Swis721 Ex BT" pitchFamily="34" charset="0"/>
              </a:rPr>
              <a:t>MÓDULOS del TÍTULO: </a:t>
            </a:r>
          </a:p>
          <a:p>
            <a:pPr algn="just" eaLnBrk="1" hangingPunct="1"/>
            <a:endParaRPr lang="es-ES" altLang="es-ES" sz="1000" b="1" u="sng" dirty="0">
              <a:latin typeface="Swis721 Ex BT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0210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 	Organización de la atención a las personas en situación de dependencia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0211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	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Destrezas Sociales</a:t>
            </a:r>
            <a:endParaRPr lang="es-ES" altLang="zh-CN" sz="12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0212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	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Características y necesidades de las personas en situación de dependencia </a:t>
            </a:r>
            <a:endParaRPr lang="es-ES" altLang="zh-CN" sz="12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0213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 	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Atención y apoyo psicosocial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0214 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	Apoyo a la comunicación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0215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	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Apoyo domiciliario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 </a:t>
            </a:r>
            <a:endParaRPr lang="es-ES" altLang="zh-CN" sz="12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0216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	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Atención sanitaria.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0217</a:t>
            </a:r>
            <a:r>
              <a:rPr lang="es-ES" altLang="zh-CN" sz="1200" b="1" dirty="0">
                <a:latin typeface="Swis721 Ex BT" pitchFamily="34" charset="0"/>
                <a:ea typeface="SimSun" charset="-122"/>
              </a:rPr>
              <a:t> 	Atención higiénica.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0831 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	</a:t>
            </a:r>
            <a:r>
              <a:rPr lang="es-ES" altLang="zh-CN" sz="1200" dirty="0" err="1">
                <a:latin typeface="Swis721 Ex BT" pitchFamily="34" charset="0"/>
                <a:ea typeface="SimSun" charset="-122"/>
              </a:rPr>
              <a:t>Teleasistencia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.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</a:t>
            </a:r>
            <a:endParaRPr lang="es-ES" altLang="zh-CN" sz="10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0020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	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Primeros Auxilios. </a:t>
            </a:r>
            <a:endParaRPr lang="es-ES" altLang="zh-CN" sz="12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0218 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	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Formación y Orientación Laboral. </a:t>
            </a:r>
            <a:endParaRPr lang="es-ES" altLang="zh-CN" sz="1200" b="1" dirty="0">
              <a:latin typeface="Swis721 Ex BT" pitchFamily="34" charset="0"/>
              <a:ea typeface="SimSun" charset="-122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s-ES" altLang="zh-CN" sz="1000" b="1" dirty="0">
                <a:latin typeface="Swis721 Ex BT" pitchFamily="34" charset="0"/>
                <a:ea typeface="SimSun" charset="-122"/>
              </a:rPr>
              <a:t>0219</a:t>
            </a:r>
            <a:r>
              <a:rPr lang="es-ES" altLang="zh-CN" sz="1000" dirty="0">
                <a:latin typeface="Swis721 Ex BT" pitchFamily="34" charset="0"/>
                <a:ea typeface="SimSun" charset="-122"/>
              </a:rPr>
              <a:t> 	</a:t>
            </a:r>
            <a:r>
              <a:rPr lang="es-ES" altLang="zh-CN" sz="1200" dirty="0">
                <a:latin typeface="Swis721 Ex BT" pitchFamily="34" charset="0"/>
                <a:ea typeface="SimSun" charset="-122"/>
              </a:rPr>
              <a:t>Empresa e iniciativa emprendedora. </a:t>
            </a:r>
            <a:endParaRPr lang="es-ES" altLang="es-ES" sz="1200" dirty="0">
              <a:latin typeface="Swis721 Ex BT" pitchFamily="34" charset="0"/>
            </a:endParaRPr>
          </a:p>
        </p:txBody>
      </p:sp>
      <p:sp>
        <p:nvSpPr>
          <p:cNvPr id="224265" name="Text Box 9"/>
          <p:cNvSpPr txBox="1">
            <a:spLocks noChangeArrowheads="1"/>
          </p:cNvSpPr>
          <p:nvPr/>
        </p:nvSpPr>
        <p:spPr bwMode="auto">
          <a:xfrm>
            <a:off x="4283894" y="1772692"/>
            <a:ext cx="4752975" cy="43926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1400" b="1">
                <a:latin typeface="Swis721 Ex BT" pitchFamily="34" charset="0"/>
              </a:rPr>
              <a:t>CONVALIDACIONES:</a:t>
            </a:r>
            <a:r>
              <a:rPr lang="es-ES" altLang="es-ES" sz="1000" b="1">
                <a:latin typeface="Swis721 Ex BT" pitchFamily="34" charset="0"/>
              </a:rPr>
              <a:t>   </a:t>
            </a:r>
          </a:p>
          <a:p>
            <a:endParaRPr lang="es-ES" altLang="es-ES"/>
          </a:p>
        </p:txBody>
      </p:sp>
      <p:pic>
        <p:nvPicPr>
          <p:cNvPr id="2242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56" y="2066379"/>
            <a:ext cx="446405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499794" y="3572917"/>
            <a:ext cx="2016125" cy="366712"/>
          </a:xfrm>
          <a:prstGeom prst="rect">
            <a:avLst/>
          </a:prstGeom>
          <a:solidFill>
            <a:srgbClr val="FF6600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4499794" y="4292054"/>
            <a:ext cx="2016125" cy="457200"/>
          </a:xfrm>
          <a:prstGeom prst="rect">
            <a:avLst/>
          </a:prstGeom>
          <a:solidFill>
            <a:srgbClr val="FF6600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2400"/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4499794" y="4796879"/>
            <a:ext cx="2016125" cy="366713"/>
          </a:xfrm>
          <a:prstGeom prst="rect">
            <a:avLst/>
          </a:prstGeom>
          <a:solidFill>
            <a:srgbClr val="FF6600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224275" name="Text Box 19"/>
          <p:cNvSpPr txBox="1">
            <a:spLocks noChangeArrowheads="1"/>
          </p:cNvSpPr>
          <p:nvPr/>
        </p:nvSpPr>
        <p:spPr bwMode="auto">
          <a:xfrm>
            <a:off x="4499794" y="2347367"/>
            <a:ext cx="2016125" cy="1189037"/>
          </a:xfrm>
          <a:prstGeom prst="rect">
            <a:avLst/>
          </a:prstGeom>
          <a:solidFill>
            <a:srgbClr val="99CC00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7200"/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4499794" y="3931692"/>
            <a:ext cx="2016125" cy="366712"/>
          </a:xfrm>
          <a:prstGeom prst="rect">
            <a:avLst/>
          </a:prstGeom>
          <a:solidFill>
            <a:srgbClr val="99CC00">
              <a:alpha val="4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755576" y="1036647"/>
            <a:ext cx="5545137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CONVALIDACIÓN CON EL TÍTULO: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684213" y="1484784"/>
            <a:ext cx="8459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  <a:r>
              <a:rPr lang="es-ES_tradnl" altLang="es-ES" sz="1600" b="1" dirty="0">
                <a:latin typeface="Swis721 Ex BT" pitchFamily="34" charset="0"/>
              </a:rPr>
              <a:t>ATENCIÓN A PERSONAS EN SITUACIÓN DE DEPENDENCIA.</a:t>
            </a:r>
            <a:endParaRPr lang="es-ES" altLang="es-ES" sz="1600" b="1" dirty="0">
              <a:latin typeface="Swis721 Ex BT" pitchFamily="34" charset="0"/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827088" y="2132856"/>
            <a:ext cx="8065392" cy="259174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79388" indent="182563" eaLnBrk="0" hangingPunct="0"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0200" algn="l"/>
                <a:tab pos="7177088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400" b="1" dirty="0">
                <a:latin typeface="Swis721 Ex BT" pitchFamily="34" charset="0"/>
              </a:rPr>
              <a:t>¿DÓNDE SE IMPARTE?:</a:t>
            </a:r>
          </a:p>
          <a:p>
            <a:pPr algn="just" eaLnBrk="1" hangingPunct="1"/>
            <a:endParaRPr lang="es-ES" altLang="es-ES" sz="1400" b="1" dirty="0">
              <a:latin typeface="Swis721 Ex BT" pitchFamily="34" charset="0"/>
            </a:endParaRP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LUIS BUÑUEL.	</a:t>
            </a:r>
            <a:r>
              <a:rPr lang="es-ES" altLang="es-ES" sz="1200" dirty="0">
                <a:latin typeface="Swis721 Ex BT" pitchFamily="34" charset="0"/>
              </a:rPr>
              <a:t>Zaragoza.	Distancia, diurno y nocturno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MARIA MOLINER 	</a:t>
            </a:r>
            <a:r>
              <a:rPr lang="es-ES" altLang="es-ES" sz="1200" dirty="0">
                <a:latin typeface="Swis721 Ex BT" pitchFamily="34" charset="0"/>
              </a:rPr>
              <a:t>Zaragoza.	Presencial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LEONARDO CHABACIER	</a:t>
            </a:r>
            <a:r>
              <a:rPr lang="es-ES" altLang="es-ES" sz="1200" dirty="0">
                <a:latin typeface="Swis721 Ex BT" pitchFamily="34" charset="0"/>
              </a:rPr>
              <a:t>Calatayud.	Presencial</a:t>
            </a:r>
            <a:endParaRPr lang="es-ES" altLang="es-ES" sz="1200" b="1" dirty="0">
              <a:latin typeface="Swis721 Ex BT" pitchFamily="34" charset="0"/>
            </a:endParaRP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REYES CATÓLICOS	</a:t>
            </a:r>
            <a:r>
              <a:rPr lang="es-ES" altLang="es-ES" sz="1200" dirty="0" err="1">
                <a:latin typeface="Swis721 Ex BT" pitchFamily="34" charset="0"/>
              </a:rPr>
              <a:t>Ejea</a:t>
            </a:r>
            <a:r>
              <a:rPr lang="es-ES" altLang="es-ES" sz="1200" dirty="0">
                <a:latin typeface="Swis721 Ex BT" pitchFamily="34" charset="0"/>
              </a:rPr>
              <a:t> de los Caballeros. 	Presencial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CPIFP MONTEARAGÓN 	</a:t>
            </a:r>
            <a:r>
              <a:rPr lang="es-ES" altLang="es-ES" sz="1200" dirty="0">
                <a:latin typeface="Swis721 Ex BT" pitchFamily="34" charset="0"/>
              </a:rPr>
              <a:t>Huesca.	Distancia y presencial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MARTINEZ VARGAS</a:t>
            </a:r>
            <a:r>
              <a:rPr lang="es-ES" altLang="es-ES" sz="1200" dirty="0">
                <a:latin typeface="Swis721 Ex BT" pitchFamily="34" charset="0"/>
              </a:rPr>
              <a:t>	Barbastro.	Nocturno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SANTA EMERENCIANA</a:t>
            </a:r>
            <a:r>
              <a:rPr lang="es-ES" altLang="es-ES" sz="1200" dirty="0">
                <a:latin typeface="Swis721 Ex BT" pitchFamily="34" charset="0"/>
              </a:rPr>
              <a:t>	Teruel.	Presencial</a:t>
            </a:r>
          </a:p>
          <a:p>
            <a:pPr algn="just" eaLnBrk="1" hangingPunct="1">
              <a:spcBef>
                <a:spcPct val="20000"/>
              </a:spcBef>
              <a:spcAft>
                <a:spcPct val="20000"/>
              </a:spcAft>
              <a:tabLst>
                <a:tab pos="2870200" algn="l"/>
                <a:tab pos="7539038" algn="r"/>
              </a:tabLst>
            </a:pPr>
            <a:r>
              <a:rPr lang="es-ES" altLang="es-ES" sz="1200" b="1" dirty="0">
                <a:latin typeface="Swis721 Ex BT" pitchFamily="34" charset="0"/>
              </a:rPr>
              <a:t>IES DAMIAN FORMENT</a:t>
            </a:r>
            <a:r>
              <a:rPr lang="es-ES" altLang="es-ES" sz="1200" dirty="0">
                <a:latin typeface="Swis721 Ex BT" pitchFamily="34" charset="0"/>
              </a:rPr>
              <a:t>	</a:t>
            </a:r>
            <a:r>
              <a:rPr lang="es-ES" altLang="es-ES" sz="1200" dirty="0" err="1">
                <a:latin typeface="Swis721 Ex BT" pitchFamily="34" charset="0"/>
              </a:rPr>
              <a:t>Alcorisa</a:t>
            </a:r>
            <a:r>
              <a:rPr lang="es-ES" altLang="es-ES" sz="1200" dirty="0">
                <a:latin typeface="Swis721 Ex BT" pitchFamily="34" charset="0"/>
              </a:rPr>
              <a:t>.	Presencial</a:t>
            </a:r>
          </a:p>
          <a:p>
            <a:pPr algn="just" eaLnBrk="1" hangingPunct="1"/>
            <a:endParaRPr lang="es-ES" altLang="es-ES" sz="1200" dirty="0">
              <a:latin typeface="Swis721 Ex BT" pitchFamily="34" charset="0"/>
            </a:endParaRPr>
          </a:p>
          <a:p>
            <a:pPr eaLnBrk="1" hangingPunct="1"/>
            <a:endParaRPr lang="es-ES" altLang="es-ES" sz="1200" dirty="0"/>
          </a:p>
        </p:txBody>
      </p:sp>
    </p:spTree>
    <p:extLst>
      <p:ext uri="{BB962C8B-B14F-4D97-AF65-F5344CB8AC3E}">
        <p14:creationId xmlns:p14="http://schemas.microsoft.com/office/powerpoint/2010/main" val="2705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>
            <a:spLocks noChangeArrowheads="1"/>
          </p:cNvSpPr>
          <p:nvPr/>
        </p:nvSpPr>
        <p:spPr bwMode="auto">
          <a:xfrm>
            <a:off x="827335" y="1052513"/>
            <a:ext cx="5545137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OFERTA PARCIAL:</a:t>
            </a:r>
            <a:endParaRPr lang="es-ES" altLang="es-ES" b="1" dirty="0">
              <a:latin typeface="Swis721 Ex B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9470" y="-1752827"/>
            <a:ext cx="1289115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5184576" cy="2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827584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  <p:sp>
        <p:nvSpPr>
          <p:cNvPr id="89091" name="WordArt 3"/>
          <p:cNvSpPr>
            <a:spLocks noChangeArrowheads="1" noChangeShapeType="1" noTextEdit="1"/>
          </p:cNvSpPr>
          <p:nvPr/>
        </p:nvSpPr>
        <p:spPr bwMode="auto">
          <a:xfrm>
            <a:off x="827584" y="4652963"/>
            <a:ext cx="8136904" cy="96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¿qué es el PEAC?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5 Rectángulo"/>
          <p:cNvSpPr>
            <a:spLocks noChangeArrowheads="1"/>
          </p:cNvSpPr>
          <p:nvPr/>
        </p:nvSpPr>
        <p:spPr bwMode="auto">
          <a:xfrm>
            <a:off x="827335" y="1052513"/>
            <a:ext cx="5545137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>
                <a:latin typeface="Swis721 Ex BT" pitchFamily="34" charset="0"/>
              </a:rPr>
              <a:t>PLAZAS CONVOCADAS:</a:t>
            </a:r>
          </a:p>
        </p:txBody>
      </p:sp>
      <p:sp>
        <p:nvSpPr>
          <p:cNvPr id="165891" name="7 Rectángulo"/>
          <p:cNvSpPr>
            <a:spLocks noChangeArrowheads="1"/>
          </p:cNvSpPr>
          <p:nvPr/>
        </p:nvSpPr>
        <p:spPr bwMode="auto">
          <a:xfrm>
            <a:off x="886748" y="1628800"/>
            <a:ext cx="806571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altLang="es-ES" b="1" dirty="0" smtClean="0">
                <a:latin typeface="Swis721 Ex BT" pitchFamily="34" charset="0"/>
              </a:rPr>
              <a:t>I FASE: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SSC320_2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Atención </a:t>
            </a:r>
            <a:r>
              <a:rPr lang="es-ES" sz="1400" dirty="0" err="1">
                <a:latin typeface="Swis721 Ex BT" panose="020B0605020202020204" pitchFamily="34" charset="0"/>
              </a:rPr>
              <a:t>sociosanitaria</a:t>
            </a:r>
            <a:r>
              <a:rPr lang="es-ES" sz="1400" dirty="0">
                <a:latin typeface="Swis721 Ex BT" panose="020B0605020202020204" pitchFamily="34" charset="0"/>
              </a:rPr>
              <a:t> a personas dependientes en </a:t>
            </a:r>
            <a:r>
              <a:rPr lang="es-ES" sz="1400" dirty="0" smtClean="0">
                <a:latin typeface="Swis721 Ex BT" panose="020B0605020202020204" pitchFamily="34" charset="0"/>
              </a:rPr>
              <a:t>instituciones.   </a:t>
            </a:r>
            <a:r>
              <a:rPr lang="es-ES" sz="1600" b="1" dirty="0" smtClean="0">
                <a:latin typeface="Swis721 Ex BT" panose="020B0605020202020204" pitchFamily="34" charset="0"/>
              </a:rPr>
              <a:t>50</a:t>
            </a:r>
            <a:r>
              <a:rPr lang="es-ES" sz="1600" dirty="0" smtClean="0">
                <a:latin typeface="Swis721 Ex BT" panose="020B0605020202020204" pitchFamily="34" charset="0"/>
              </a:rPr>
              <a:t>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SSC089_2</a:t>
            </a:r>
            <a:r>
              <a:rPr lang="es-ES" sz="1400" dirty="0">
                <a:latin typeface="Swis721 Ex BT" panose="020B0605020202020204" pitchFamily="34" charset="0"/>
              </a:rPr>
              <a:t>: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Swis721 Ex BT" panose="020B0605020202020204" pitchFamily="34" charset="0"/>
              </a:rPr>
              <a:t>Atención </a:t>
            </a:r>
            <a:r>
              <a:rPr lang="es-ES" sz="1400" dirty="0" err="1">
                <a:latin typeface="Swis721 Ex BT" panose="020B0605020202020204" pitchFamily="34" charset="0"/>
              </a:rPr>
              <a:t>sociosanitaria</a:t>
            </a:r>
            <a:r>
              <a:rPr lang="es-ES" sz="1400" dirty="0">
                <a:latin typeface="Swis721 Ex BT" panose="020B0605020202020204" pitchFamily="34" charset="0"/>
              </a:rPr>
              <a:t> a personas en el </a:t>
            </a:r>
            <a:r>
              <a:rPr lang="es-ES" sz="1400" dirty="0" smtClean="0">
                <a:latin typeface="Swis721 Ex BT" panose="020B0605020202020204" pitchFamily="34" charset="0"/>
              </a:rPr>
              <a:t>domicilio.   </a:t>
            </a:r>
            <a:r>
              <a:rPr lang="es-ES" sz="1600" b="1" dirty="0" smtClean="0">
                <a:latin typeface="Swis721 Ex BT" panose="020B0605020202020204" pitchFamily="34" charset="0"/>
              </a:rPr>
              <a:t>100 </a:t>
            </a: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962948" y="3933056"/>
            <a:ext cx="7913316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altLang="es-ES" b="1" dirty="0" smtClean="0">
                <a:latin typeface="Swis721 Ex BT" pitchFamily="34" charset="0"/>
              </a:rPr>
              <a:t>II FASE: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SSC320_2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Atención </a:t>
            </a:r>
            <a:r>
              <a:rPr lang="es-ES" sz="1400" dirty="0">
                <a:latin typeface="Swis721 Ex BT" panose="020B0605020202020204" pitchFamily="34" charset="0"/>
              </a:rPr>
              <a:t>sociosanitaria a personas dependientes en </a:t>
            </a:r>
            <a:r>
              <a:rPr lang="es-ES" sz="1400" dirty="0" smtClean="0">
                <a:latin typeface="Swis721 Ex BT" panose="020B0605020202020204" pitchFamily="34" charset="0"/>
              </a:rPr>
              <a:t>instituciones.   </a:t>
            </a:r>
            <a:r>
              <a:rPr lang="es-ES" sz="1600" b="1" dirty="0" smtClean="0">
                <a:latin typeface="Swis721 Ex BT" panose="020B0605020202020204" pitchFamily="34" charset="0"/>
              </a:rPr>
              <a:t>50 (Al final 340)</a:t>
            </a:r>
            <a:r>
              <a:rPr lang="es-ES" sz="1600" dirty="0" smtClean="0">
                <a:latin typeface="Swis721 Ex BT" panose="020B0605020202020204" pitchFamily="34" charset="0"/>
              </a:rPr>
              <a:t>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latin typeface="Swis721 Ex BT" panose="020B0605020202020204" pitchFamily="34" charset="0"/>
              </a:rPr>
              <a:t>SSC089_2</a:t>
            </a:r>
            <a:r>
              <a:rPr lang="es-ES" sz="1400" dirty="0">
                <a:latin typeface="Swis721 Ex BT" panose="020B0605020202020204" pitchFamily="34" charset="0"/>
              </a:rPr>
              <a:t>: </a:t>
            </a:r>
          </a:p>
          <a:p>
            <a:pPr marL="361950" indent="0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400" dirty="0">
                <a:latin typeface="Swis721 Ex BT" panose="020B0605020202020204" pitchFamily="34" charset="0"/>
              </a:rPr>
              <a:t>Atención </a:t>
            </a:r>
            <a:r>
              <a:rPr lang="es-ES" sz="1400" dirty="0" err="1">
                <a:latin typeface="Swis721 Ex BT" panose="020B0605020202020204" pitchFamily="34" charset="0"/>
              </a:rPr>
              <a:t>sociosanitaria</a:t>
            </a:r>
            <a:r>
              <a:rPr lang="es-ES" sz="1400" dirty="0">
                <a:latin typeface="Swis721 Ex BT" panose="020B0605020202020204" pitchFamily="34" charset="0"/>
              </a:rPr>
              <a:t> a personas en el </a:t>
            </a:r>
            <a:r>
              <a:rPr lang="es-ES" sz="1400" dirty="0" smtClean="0">
                <a:latin typeface="Swis721 Ex BT" panose="020B0605020202020204" pitchFamily="34" charset="0"/>
              </a:rPr>
              <a:t>domicilio.   </a:t>
            </a:r>
            <a:r>
              <a:rPr lang="es-ES" sz="1600" b="1" dirty="0" smtClean="0">
                <a:latin typeface="Swis721 Ex BT" panose="020B0605020202020204" pitchFamily="34" charset="0"/>
              </a:rPr>
              <a:t>100 (Al final 360)</a:t>
            </a:r>
          </a:p>
        </p:txBody>
      </p:sp>
    </p:spTree>
    <p:extLst>
      <p:ext uri="{BB962C8B-B14F-4D97-AF65-F5344CB8AC3E}">
        <p14:creationId xmlns:p14="http://schemas.microsoft.com/office/powerpoint/2010/main" val="19500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5 Rectángulo"/>
          <p:cNvSpPr>
            <a:spLocks noChangeArrowheads="1"/>
          </p:cNvSpPr>
          <p:nvPr/>
        </p:nvSpPr>
        <p:spPr bwMode="auto">
          <a:xfrm>
            <a:off x="755328" y="1052513"/>
            <a:ext cx="8209160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>
                <a:latin typeface="Swis721 Ex BT" pitchFamily="34" charset="0"/>
              </a:rPr>
              <a:t>REQUISITOS DE ACCESO: experiencia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26764" y="1557338"/>
            <a:ext cx="8137724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80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9874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ES" b="1">
                <a:latin typeface="Swis721 Ex BT" pitchFamily="34" charset="0"/>
              </a:rPr>
              <a:t>EXPERIENCIA LABORAL: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3 años, con un mínimo de 2000h trabajadas en los últimos 10 años.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b="1">
                <a:latin typeface="Swis721 Ex BT" pitchFamily="34" charset="0"/>
              </a:rPr>
              <a:t>Trabajadores asalariados: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Certificado de la Tesorería de la Seguridad Social o de la Mutualidad correspondiente.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Contrato de trabajo o certificación de la empresa (actividad, duración…).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b="1">
                <a:latin typeface="Swis721 Ex BT" pitchFamily="34" charset="0"/>
              </a:rPr>
              <a:t>Trabajadores autónomos: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Certificado de la Tesorería de la Seguridad Social en el régimen especial correspondiente.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Descripción de la actividad desarrollada e intervalo de tiempo en el que se ha realizado la misma.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600" b="1">
                <a:latin typeface="Swis721 Ex BT" pitchFamily="34" charset="0"/>
              </a:rPr>
              <a:t>Trabajadores voluntarios o becarios: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ES" sz="1400">
                <a:latin typeface="Swis721 Ex BT" pitchFamily="34" charset="0"/>
              </a:rPr>
              <a:t>Certificación de la organización donde se haya prestado la asistencia en la que conste, específicamente, las actividades y funciones realizadas, el año en el que se han realizado y el número total de horas dedicadas a las mismas.</a:t>
            </a:r>
          </a:p>
        </p:txBody>
      </p:sp>
    </p:spTree>
    <p:extLst>
      <p:ext uri="{BB962C8B-B14F-4D97-AF65-F5344CB8AC3E}">
        <p14:creationId xmlns:p14="http://schemas.microsoft.com/office/powerpoint/2010/main" val="20600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5 Rectángulo"/>
          <p:cNvSpPr>
            <a:spLocks noChangeArrowheads="1"/>
          </p:cNvSpPr>
          <p:nvPr/>
        </p:nvSpPr>
        <p:spPr bwMode="auto">
          <a:xfrm>
            <a:off x="1008385" y="1052513"/>
            <a:ext cx="5616575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>
                <a:latin typeface="Swis721 Ex BT" pitchFamily="34" charset="0"/>
              </a:rPr>
              <a:t>REQUISITOS DE ACCESO:  formación</a:t>
            </a:r>
          </a:p>
        </p:txBody>
      </p:sp>
      <p:graphicFrame>
        <p:nvGraphicFramePr>
          <p:cNvPr id="227503" name="Group 17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1331922"/>
              </p:ext>
            </p:extLst>
          </p:nvPr>
        </p:nvGraphicFramePr>
        <p:xfrm>
          <a:off x="828997" y="2060575"/>
          <a:ext cx="7991475" cy="2398713"/>
        </p:xfrm>
        <a:graphic>
          <a:graphicData uri="http://schemas.openxmlformats.org/drawingml/2006/table">
            <a:tbl>
              <a:tblPr/>
              <a:tblGrid>
                <a:gridCol w="1711325"/>
                <a:gridCol w="4840287"/>
                <a:gridCol w="1439863"/>
              </a:tblGrid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SSC089_2: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ATENCIÓN SOCIO SANITARIA A PERSONAS EN EL DOMICILIO</a:t>
                      </a:r>
                      <a:r>
                        <a:rPr kumimoji="0" lang="es-ES" alt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s-ES" alt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94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UNIDADES DE COMPETENCIA: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HORAS FORMACIÓN: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UC0249_2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intervenciones de atención física domiciliaria dirigidas a personas con necesidades de atención sociosanitaria.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230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UC0250_2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intervenciones de atención psicosocial domiciliaria dirigidas a personas con necesidades de atención sociosanitaria.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270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UC0251_2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las actividades relacionadas con la gestión y funcionamiento de la unidad convivencial.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7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5 Rectángulo"/>
          <p:cNvSpPr>
            <a:spLocks noChangeArrowheads="1"/>
          </p:cNvSpPr>
          <p:nvPr/>
        </p:nvSpPr>
        <p:spPr bwMode="auto">
          <a:xfrm>
            <a:off x="1008385" y="1052513"/>
            <a:ext cx="5616575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>
                <a:latin typeface="Swis721 Ex BT" pitchFamily="34" charset="0"/>
              </a:rPr>
              <a:t>REQUISITOS DE ACCESO:  formación</a:t>
            </a:r>
          </a:p>
        </p:txBody>
      </p:sp>
      <p:graphicFrame>
        <p:nvGraphicFramePr>
          <p:cNvPr id="23864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2808055"/>
              </p:ext>
            </p:extLst>
          </p:nvPr>
        </p:nvGraphicFramePr>
        <p:xfrm>
          <a:off x="828997" y="1773238"/>
          <a:ext cx="7991475" cy="3234055"/>
        </p:xfrm>
        <a:graphic>
          <a:graphicData uri="http://schemas.openxmlformats.org/drawingml/2006/table">
            <a:tbl>
              <a:tblPr/>
              <a:tblGrid>
                <a:gridCol w="1711325"/>
                <a:gridCol w="4840287"/>
                <a:gridCol w="1439863"/>
              </a:tblGrid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SSC320_2: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ATENCIÓN SOCIO SANITARIA A PERSONAS DEPENDIENTES EN INSTITUCIONES.</a:t>
                      </a:r>
                      <a:endParaRPr kumimoji="0" lang="es-ES" alt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94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UNIDADES DE COMPETENCIA: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HORAS FORMACIÓN: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UC1016_2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Preparar y apoyar las intervenciones de atención a las personas y a su entorno en el ámbito institucional indicadas por el equipo interdisciplinar.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UC1017_2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intervenciones de atención física dirigidas a personas dependientes en el ámbito institucional.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UC1018_2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intervenciones de atención sociosanitaria dirigidas a personas dependientes en el ámbito institucional.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UC1019_2</a:t>
                      </a:r>
                      <a:endParaRPr kumimoji="0" lang="es-ES" alt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Desarrollar intervenciones de atención psicosocial dirigidas a personas dependientes en el ámbito institucional.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9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476" name="Group 36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8072854"/>
              </p:ext>
            </p:extLst>
          </p:nvPr>
        </p:nvGraphicFramePr>
        <p:xfrm>
          <a:off x="827584" y="1556792"/>
          <a:ext cx="7993799" cy="2508568"/>
        </p:xfrm>
        <a:graphic>
          <a:graphicData uri="http://schemas.openxmlformats.org/drawingml/2006/table">
            <a:tbl>
              <a:tblPr/>
              <a:tblGrid>
                <a:gridCol w="2017656"/>
                <a:gridCol w="2520280"/>
                <a:gridCol w="1872208"/>
                <a:gridCol w="1583655"/>
              </a:tblGrid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CONVOCATORIA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CENTRO GESTOR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ADMITIDOS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15900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INSTITUCIONES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DOMICILIO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4448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SSC 2017-03</a:t>
                      </a: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CPIFP SAN LORENZO. Huesca.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CPIFP LOS ENLACES. Zaragoza.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236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CPIFP SAN BLAS. Teruel.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Swis721 Ex B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CPIFP BAJO ARAGÓN. </a:t>
                      </a:r>
                      <a:r>
                        <a:rPr kumimoji="0" lang="es-ES" alt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Alcañiz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wis721 Ex BT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46" name="5 Rectángulo"/>
          <p:cNvSpPr>
            <a:spLocks noChangeArrowheads="1"/>
          </p:cNvSpPr>
          <p:nvPr/>
        </p:nvSpPr>
        <p:spPr bwMode="auto">
          <a:xfrm>
            <a:off x="899592" y="1628800"/>
            <a:ext cx="7992368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0813" indent="-2690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240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3648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4056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446405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9212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3784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8356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2928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s-ES" altLang="es-ES" sz="1600" b="1" dirty="0" smtClean="0">
                <a:latin typeface="Swis721 Ex BT" pitchFamily="34" charset="0"/>
              </a:rPr>
              <a:t>II FASE: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5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ABRIL 2017: </a:t>
            </a:r>
            <a:r>
              <a:rPr lang="es-ES" altLang="es-ES" sz="1400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  </a:t>
            </a:r>
            <a:r>
              <a:rPr lang="es-ES" altLang="es-ES" sz="1400" dirty="0">
                <a:latin typeface="Swis721 Ex BT" pitchFamily="34" charset="0"/>
              </a:rPr>
              <a:t>	PUBLICACIÓN CONVOCATORIA EN BOA.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5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DICIEMBRE 2017: </a:t>
            </a:r>
            <a:r>
              <a:rPr lang="es-ES" altLang="es-ES" sz="1400" b="1" dirty="0">
                <a:solidFill>
                  <a:srgbClr val="FF0000"/>
                </a:solidFill>
                <a:latin typeface="Swis721 Ex BT" pitchFamily="34" charset="0"/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PUBLICACIÓN </a:t>
            </a:r>
            <a:r>
              <a:rPr lang="es-ES" altLang="es-ES" sz="1400" b="1" u="sng" dirty="0">
                <a:latin typeface="Swis721 Ex BT" pitchFamily="34" charset="0"/>
              </a:rPr>
              <a:t>LISTADOS PROVISIONALES</a:t>
            </a:r>
            <a:r>
              <a:rPr lang="es-ES" altLang="es-ES" sz="1400" b="1" dirty="0">
                <a:latin typeface="Swis721 Ex BT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11, 12 </a:t>
            </a:r>
            <a:r>
              <a:rPr lang="es-ES" altLang="es-ES" sz="1400" b="1" dirty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y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13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DICIEMBRE 2017: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RECLAMACIÓN LISTADOS PROVISIONALES.</a:t>
            </a:r>
            <a:r>
              <a:rPr lang="es-ES" altLang="es-ES" dirty="0"/>
              <a:t> </a:t>
            </a:r>
            <a:endParaRPr lang="es-ES" altLang="es-ES" sz="1200" dirty="0">
              <a:latin typeface="Swis721 Ex BT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18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DICIEMBRE 2017: </a:t>
            </a:r>
            <a:r>
              <a:rPr lang="es-ES" altLang="es-ES" sz="1400" b="1" dirty="0">
                <a:solidFill>
                  <a:srgbClr val="FF3300"/>
                </a:solidFill>
                <a:latin typeface="Swis721 Ex BT" pitchFamily="34" charset="0"/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PUBLICACIÓN </a:t>
            </a:r>
            <a:r>
              <a:rPr lang="es-ES" altLang="es-ES" sz="1400" b="1" u="sng" dirty="0">
                <a:latin typeface="Swis721 Ex BT" pitchFamily="34" charset="0"/>
              </a:rPr>
              <a:t>LISTADOS DEFINITIVOS</a:t>
            </a:r>
            <a:r>
              <a:rPr lang="es-ES" altLang="es-ES" sz="1400" b="1" dirty="0">
                <a:latin typeface="Swis721 Ex BT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19, 20 y 21 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DICIEMBRE 2017: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33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CONFIRMACIÓN DE LA INSCRIPCIÓN / PAGO DE TASAS.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rgbClr val="FF0000"/>
                </a:solidFill>
                <a:latin typeface="Swis721 Ex BT" pitchFamily="34" charset="0"/>
              </a:rPr>
              <a:t>4 SEPTIEMBRE 2018:</a:t>
            </a: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	</a:t>
            </a:r>
            <a:r>
              <a:rPr lang="es-ES" altLang="es-ES" sz="1400" b="1" u="sng" dirty="0" smtClean="0">
                <a:solidFill>
                  <a:srgbClr val="FF0000"/>
                </a:solidFill>
                <a:latin typeface="Swis721 Ex BT" pitchFamily="34" charset="0"/>
              </a:rPr>
              <a:t>REUNIÓN GRUPAL</a:t>
            </a:r>
            <a:endParaRPr lang="es-ES" altLang="es-ES" sz="1400" dirty="0" smtClean="0">
              <a:solidFill>
                <a:srgbClr val="FF0000"/>
              </a:solidFill>
              <a:latin typeface="Swis721 Ex BT" pitchFamily="34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19 OCTUBRE 2018: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33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ÚLTIMO DÍA INSCRIPCIÓN EN EVALUACIÓN Y PAGO DE TASAS.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24 OCTUBRE 2018: </a:t>
            </a:r>
            <a:r>
              <a:rPr lang="es-ES" altLang="es-ES" sz="1400" b="1" dirty="0">
                <a:solidFill>
                  <a:srgbClr val="FF3300"/>
                </a:solidFill>
                <a:latin typeface="Swis721 Ex BT" pitchFamily="34" charset="0"/>
              </a:rPr>
              <a:t>	</a:t>
            </a:r>
            <a:r>
              <a:rPr lang="es-ES" altLang="es-ES" sz="1400" b="1" u="sng" dirty="0">
                <a:latin typeface="Swis721 Ex BT" pitchFamily="34" charset="0"/>
              </a:rPr>
              <a:t>LISTADO DE INSCRITOS EN EVALUACIÓN</a:t>
            </a:r>
            <a:r>
              <a:rPr lang="es-ES" altLang="es-ES" sz="1400" b="1" dirty="0">
                <a:latin typeface="Swis721 Ex BT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s-ES" altLang="es-ES" sz="1400" b="1" dirty="0" smtClean="0">
                <a:solidFill>
                  <a:schemeClr val="accent5">
                    <a:lumMod val="75000"/>
                  </a:schemeClr>
                </a:solidFill>
                <a:latin typeface="Swis721 Ex BT" pitchFamily="34" charset="0"/>
              </a:rPr>
              <a:t>14 DICIEMBRE 2018:</a:t>
            </a:r>
            <a:r>
              <a:rPr lang="es-ES" altLang="es-E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" altLang="es-ES" b="1" dirty="0">
                <a:solidFill>
                  <a:srgbClr val="FF3300"/>
                </a:solidFill>
              </a:rPr>
              <a:t>	</a:t>
            </a:r>
            <a:r>
              <a:rPr lang="es-ES" altLang="es-ES" sz="1400" dirty="0">
                <a:latin typeface="Swis721 Ex BT" pitchFamily="34" charset="0"/>
              </a:rPr>
              <a:t>FIN </a:t>
            </a:r>
            <a:r>
              <a:rPr lang="es-ES" altLang="es-ES" sz="1400" dirty="0" smtClean="0">
                <a:latin typeface="Swis721 Ex BT" pitchFamily="34" charset="0"/>
              </a:rPr>
              <a:t>EVALUACIÓN 2ª FASE </a:t>
            </a:r>
            <a:r>
              <a:rPr lang="es-ES" altLang="es-ES" sz="1400" dirty="0" smtClean="0">
                <a:latin typeface="Swis721 Ex BT" pitchFamily="34" charset="0"/>
              </a:rPr>
              <a:t>(c).</a:t>
            </a:r>
            <a:endParaRPr lang="es-ES" altLang="es-ES" sz="1400" b="1" dirty="0">
              <a:latin typeface="Swis721 Ex BT" pitchFamily="34" charset="0"/>
            </a:endParaRPr>
          </a:p>
        </p:txBody>
      </p:sp>
      <p:sp>
        <p:nvSpPr>
          <p:cNvPr id="4" name="5 Rectángulo"/>
          <p:cNvSpPr>
            <a:spLocks noChangeArrowheads="1"/>
          </p:cNvSpPr>
          <p:nvPr/>
        </p:nvSpPr>
        <p:spPr bwMode="auto">
          <a:xfrm>
            <a:off x="917998" y="1227094"/>
            <a:ext cx="5616575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CALENDARIO: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827584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971600" y="4797425"/>
            <a:ext cx="7777113" cy="81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e</a:t>
            </a:r>
            <a:r>
              <a:rPr lang="es-ES" sz="5400" kern="10" dirty="0" smtClean="0">
                <a:solidFill>
                  <a:srgbClr val="C0C0C0"/>
                </a:solidFill>
                <a:latin typeface="Arial Black"/>
              </a:rPr>
              <a:t>l procedimiento</a:t>
            </a:r>
            <a:endParaRPr lang="es-ES" sz="5400" kern="10" dirty="0">
              <a:solidFill>
                <a:srgbClr val="C0C0C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892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4" y="1196752"/>
            <a:ext cx="840742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AutoShape 4"/>
          <p:cNvSpPr>
            <a:spLocks noChangeArrowheads="1"/>
          </p:cNvSpPr>
          <p:nvPr/>
        </p:nvSpPr>
        <p:spPr bwMode="auto">
          <a:xfrm rot="5400000">
            <a:off x="142973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00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374999" y="148431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69637" name="Group 5"/>
          <p:cNvGrpSpPr>
            <a:grpSpLocks noChangeAspect="1"/>
          </p:cNvGrpSpPr>
          <p:nvPr/>
        </p:nvGrpSpPr>
        <p:grpSpPr bwMode="auto">
          <a:xfrm>
            <a:off x="944966" y="4508501"/>
            <a:ext cx="1085850" cy="1225550"/>
            <a:chOff x="4286" y="1734"/>
            <a:chExt cx="1141" cy="1288"/>
          </a:xfrm>
        </p:grpSpPr>
        <p:pic>
          <p:nvPicPr>
            <p:cNvPr id="6963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641" name="AutoShape 9"/>
          <p:cNvSpPr>
            <a:spLocks noChangeArrowheads="1"/>
          </p:cNvSpPr>
          <p:nvPr/>
        </p:nvSpPr>
        <p:spPr bwMode="auto">
          <a:xfrm>
            <a:off x="2374999" y="2420938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2374999" y="335756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sz="2400" b="1" dirty="0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69643" name="AutoShape 11"/>
          <p:cNvSpPr>
            <a:spLocks noChangeArrowheads="1"/>
          </p:cNvSpPr>
          <p:nvPr/>
        </p:nvSpPr>
        <p:spPr bwMode="auto">
          <a:xfrm>
            <a:off x="2374999" y="4292600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7559774" y="1341438"/>
            <a:ext cx="1058862" cy="1057275"/>
            <a:chOff x="4740" y="1661"/>
            <a:chExt cx="667" cy="666"/>
          </a:xfrm>
        </p:grpSpPr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696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7" y="2107406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7668518" y="3357563"/>
            <a:ext cx="1223962" cy="1079500"/>
            <a:chOff x="4649" y="2296"/>
            <a:chExt cx="771" cy="680"/>
          </a:xfrm>
        </p:grpSpPr>
        <p:sp>
          <p:nvSpPr>
            <p:cNvPr id="69649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57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658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988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41" grpId="0" animBg="1"/>
      <p:bldP spid="69642" grpId="0" animBg="1"/>
      <p:bldP spid="696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3697634" y="1557338"/>
            <a:ext cx="3322638" cy="403225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FASE DE ASESORAMIENTO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>
            <a:off x="4057997" y="2276475"/>
            <a:ext cx="2493962" cy="382588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Sesión en grupo</a:t>
            </a:r>
            <a:endParaRPr lang="es-ES" altLang="es-ES" sz="160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4129434" y="2997200"/>
            <a:ext cx="2408238" cy="576263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Sesiones individuales</a:t>
            </a:r>
            <a:endParaRPr lang="es-ES" altLang="es-ES" sz="1600" b="1">
              <a:latin typeface="Swis721 Ex BT" pitchFamily="34" charset="0"/>
            </a:endParaRP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4129434" y="4076700"/>
            <a:ext cx="2408238" cy="5715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Informe Asesoramiento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1465609" y="1844675"/>
            <a:ext cx="1922463" cy="542925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Asesores</a:t>
            </a:r>
          </a:p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Dpto IOPE-EAC</a:t>
            </a: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>
            <a:off x="7236271" y="2349500"/>
            <a:ext cx="1504950" cy="347663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Candidatos</a:t>
            </a:r>
          </a:p>
        </p:txBody>
      </p:sp>
      <p:sp>
        <p:nvSpPr>
          <p:cNvPr id="199692" name="AutoShape 12"/>
          <p:cNvSpPr>
            <a:spLocks noChangeArrowheads="1"/>
          </p:cNvSpPr>
          <p:nvPr/>
        </p:nvSpPr>
        <p:spPr bwMode="auto">
          <a:xfrm>
            <a:off x="1719609" y="2595563"/>
            <a:ext cx="1947863" cy="495300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Cuestionario  autoevaluación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4561234" y="2708275"/>
            <a:ext cx="0" cy="269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4850159" y="2708275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>
            <a:off x="5210522" y="2708275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5497859" y="2708275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>
            <a:off x="5786784" y="2708275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6074122" y="2708275"/>
            <a:ext cx="0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699" name="AutoShape 19"/>
          <p:cNvSpPr>
            <a:spLocks noChangeArrowheads="1"/>
          </p:cNvSpPr>
          <p:nvPr/>
        </p:nvSpPr>
        <p:spPr bwMode="auto">
          <a:xfrm>
            <a:off x="1719609" y="3165475"/>
            <a:ext cx="1947863" cy="468313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Dossier de competencias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700" name="AutoShape 20"/>
          <p:cNvSpPr>
            <a:spLocks noChangeArrowheads="1"/>
          </p:cNvSpPr>
          <p:nvPr/>
        </p:nvSpPr>
        <p:spPr bwMode="auto">
          <a:xfrm>
            <a:off x="1719609" y="3768725"/>
            <a:ext cx="1947863" cy="269875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400">
                <a:solidFill>
                  <a:srgbClr val="003366"/>
                </a:solidFill>
                <a:latin typeface="Swis721 Ex BT" pitchFamily="34" charset="0"/>
              </a:rPr>
              <a:t>Entrevista</a:t>
            </a:r>
            <a:endParaRPr lang="es-ES" altLang="es-ES" sz="1400">
              <a:latin typeface="Swis721 Ex BT" pitchFamily="34" charset="0"/>
            </a:endParaRPr>
          </a:p>
        </p:txBody>
      </p:sp>
      <p:sp>
        <p:nvSpPr>
          <p:cNvPr id="199701" name="AutoShape 21"/>
          <p:cNvSpPr>
            <a:spLocks noChangeArrowheads="1"/>
          </p:cNvSpPr>
          <p:nvPr/>
        </p:nvSpPr>
        <p:spPr bwMode="auto">
          <a:xfrm>
            <a:off x="7236271" y="3141663"/>
            <a:ext cx="1504950" cy="354012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Candidatos</a:t>
            </a:r>
          </a:p>
        </p:txBody>
      </p:sp>
      <p:sp>
        <p:nvSpPr>
          <p:cNvPr id="14359" name="AutoShape 22"/>
          <p:cNvSpPr>
            <a:spLocks noChangeArrowheads="1"/>
          </p:cNvSpPr>
          <p:nvPr/>
        </p:nvSpPr>
        <p:spPr bwMode="auto">
          <a:xfrm>
            <a:off x="3577902" y="5160962"/>
            <a:ext cx="2408237" cy="395288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rgbClr val="003366"/>
                </a:solidFill>
                <a:latin typeface="Swis721 Ex BT" pitchFamily="34" charset="0"/>
              </a:rPr>
              <a:t>Formación</a:t>
            </a:r>
            <a:endParaRPr lang="es-ES" altLang="es-ES" sz="1600" dirty="0">
              <a:latin typeface="Swis721 Ex BT" pitchFamily="34" charset="0"/>
            </a:endParaRPr>
          </a:p>
        </p:txBody>
      </p:sp>
      <p:sp>
        <p:nvSpPr>
          <p:cNvPr id="199703" name="AutoShape 23"/>
          <p:cNvSpPr>
            <a:spLocks noChangeArrowheads="1"/>
          </p:cNvSpPr>
          <p:nvPr/>
        </p:nvSpPr>
        <p:spPr bwMode="auto">
          <a:xfrm>
            <a:off x="6496496" y="5103813"/>
            <a:ext cx="2540000" cy="541337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FASE DE </a:t>
            </a:r>
          </a:p>
          <a:p>
            <a:pPr algn="ctr"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EVALUACIÓN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199704" name="AutoShape 24"/>
          <p:cNvSpPr>
            <a:spLocks noChangeArrowheads="1"/>
          </p:cNvSpPr>
          <p:nvPr/>
        </p:nvSpPr>
        <p:spPr bwMode="auto">
          <a:xfrm>
            <a:off x="5137497" y="1989138"/>
            <a:ext cx="150812" cy="271462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 rot="1161540">
            <a:off x="3410297" y="2276475"/>
            <a:ext cx="692150" cy="123825"/>
          </a:xfrm>
          <a:prstGeom prst="rightArrow">
            <a:avLst>
              <a:gd name="adj1" fmla="val 50000"/>
              <a:gd name="adj2" fmla="val 139744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6" name="AutoShape 26"/>
          <p:cNvSpPr>
            <a:spLocks noChangeArrowheads="1"/>
          </p:cNvSpPr>
          <p:nvPr/>
        </p:nvSpPr>
        <p:spPr bwMode="auto">
          <a:xfrm>
            <a:off x="6588224" y="2349500"/>
            <a:ext cx="543272" cy="271463"/>
          </a:xfrm>
          <a:prstGeom prst="leftArrow">
            <a:avLst>
              <a:gd name="adj1" fmla="val 50000"/>
              <a:gd name="adj2" fmla="val 8318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7" name="AutoShape 27"/>
          <p:cNvSpPr>
            <a:spLocks noChangeArrowheads="1"/>
          </p:cNvSpPr>
          <p:nvPr/>
        </p:nvSpPr>
        <p:spPr bwMode="auto">
          <a:xfrm>
            <a:off x="6588224" y="3141663"/>
            <a:ext cx="543272" cy="269875"/>
          </a:xfrm>
          <a:prstGeom prst="leftArrow">
            <a:avLst>
              <a:gd name="adj1" fmla="val 50000"/>
              <a:gd name="adj2" fmla="val 8367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08" name="Line 28"/>
          <p:cNvSpPr>
            <a:spLocks noChangeShapeType="1"/>
          </p:cNvSpPr>
          <p:nvPr/>
        </p:nvSpPr>
        <p:spPr bwMode="auto">
          <a:xfrm>
            <a:off x="3667472" y="2895600"/>
            <a:ext cx="461962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09" name="Line 29"/>
          <p:cNvSpPr>
            <a:spLocks noChangeShapeType="1"/>
          </p:cNvSpPr>
          <p:nvPr/>
        </p:nvSpPr>
        <p:spPr bwMode="auto">
          <a:xfrm flipV="1">
            <a:off x="3667472" y="3152775"/>
            <a:ext cx="476250" cy="147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0" name="Line 30"/>
          <p:cNvSpPr>
            <a:spLocks noChangeShapeType="1"/>
          </p:cNvSpPr>
          <p:nvPr/>
        </p:nvSpPr>
        <p:spPr bwMode="auto">
          <a:xfrm flipV="1">
            <a:off x="3667472" y="3292475"/>
            <a:ext cx="476250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1" name="AutoShape 31"/>
          <p:cNvSpPr>
            <a:spLocks noChangeArrowheads="1"/>
          </p:cNvSpPr>
          <p:nvPr/>
        </p:nvSpPr>
        <p:spPr bwMode="auto">
          <a:xfrm>
            <a:off x="5066059" y="3573463"/>
            <a:ext cx="301625" cy="541337"/>
          </a:xfrm>
          <a:prstGeom prst="downArrow">
            <a:avLst>
              <a:gd name="adj1" fmla="val 50000"/>
              <a:gd name="adj2" fmla="val 4486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2" name="AutoShape 32"/>
          <p:cNvSpPr>
            <a:spLocks noChangeArrowheads="1"/>
          </p:cNvSpPr>
          <p:nvPr/>
        </p:nvSpPr>
        <p:spPr bwMode="auto">
          <a:xfrm>
            <a:off x="4632003" y="4648200"/>
            <a:ext cx="300037" cy="512762"/>
          </a:xfrm>
          <a:prstGeom prst="downArrow">
            <a:avLst>
              <a:gd name="adj1" fmla="val 50000"/>
              <a:gd name="adj2" fmla="val 45241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3" name="AutoShape 33"/>
          <p:cNvSpPr>
            <a:spLocks noChangeArrowheads="1"/>
          </p:cNvSpPr>
          <p:nvPr/>
        </p:nvSpPr>
        <p:spPr bwMode="auto">
          <a:xfrm>
            <a:off x="7164834" y="4149725"/>
            <a:ext cx="1504950" cy="406400"/>
          </a:xfrm>
          <a:prstGeom prst="flowChartProcess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>
                <a:latin typeface="Swis721 Ex BT" pitchFamily="34" charset="0"/>
              </a:rPr>
              <a:t>Inscripción</a:t>
            </a:r>
          </a:p>
        </p:txBody>
      </p:sp>
      <p:sp>
        <p:nvSpPr>
          <p:cNvPr id="199714" name="AutoShape 34"/>
          <p:cNvSpPr>
            <a:spLocks noChangeArrowheads="1"/>
          </p:cNvSpPr>
          <p:nvPr/>
        </p:nvSpPr>
        <p:spPr bwMode="auto">
          <a:xfrm>
            <a:off x="7741096" y="4581525"/>
            <a:ext cx="301625" cy="449263"/>
          </a:xfrm>
          <a:prstGeom prst="downArrow">
            <a:avLst>
              <a:gd name="adj1" fmla="val 50000"/>
              <a:gd name="adj2" fmla="val 67475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5" name="AutoShape 35"/>
          <p:cNvSpPr>
            <a:spLocks noChangeArrowheads="1"/>
          </p:cNvSpPr>
          <p:nvPr/>
        </p:nvSpPr>
        <p:spPr bwMode="auto">
          <a:xfrm>
            <a:off x="6588224" y="4292600"/>
            <a:ext cx="543272" cy="136525"/>
          </a:xfrm>
          <a:prstGeom prst="rightArrow">
            <a:avLst>
              <a:gd name="adj1" fmla="val 50000"/>
              <a:gd name="adj2" fmla="val 16540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>
              <a:latin typeface="Calibri" pitchFamily="34" charset="0"/>
            </a:endParaRPr>
          </a:p>
        </p:txBody>
      </p:sp>
      <p:sp>
        <p:nvSpPr>
          <p:cNvPr id="199716" name="AutoShape 36"/>
          <p:cNvSpPr>
            <a:spLocks noChangeArrowheads="1"/>
          </p:cNvSpPr>
          <p:nvPr/>
        </p:nvSpPr>
        <p:spPr bwMode="auto">
          <a:xfrm rot="-5400000">
            <a:off x="399628" y="3098800"/>
            <a:ext cx="1355725" cy="403225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>
                <a:latin typeface="Swis721 Ex BT" pitchFamily="34" charset="0"/>
              </a:rPr>
              <a:t>Asesores</a:t>
            </a:r>
          </a:p>
        </p:txBody>
      </p:sp>
      <p:sp>
        <p:nvSpPr>
          <p:cNvPr id="199717" name="Line 37"/>
          <p:cNvSpPr>
            <a:spLocks noChangeShapeType="1"/>
          </p:cNvSpPr>
          <p:nvPr/>
        </p:nvSpPr>
        <p:spPr bwMode="auto">
          <a:xfrm>
            <a:off x="1651347" y="2665413"/>
            <a:ext cx="0" cy="139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99718" name="Line 38"/>
          <p:cNvSpPr>
            <a:spLocks noChangeShapeType="1"/>
          </p:cNvSpPr>
          <p:nvPr/>
        </p:nvSpPr>
        <p:spPr bwMode="auto">
          <a:xfrm>
            <a:off x="1279104" y="3362325"/>
            <a:ext cx="32620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6" name="35 Rectángulo"/>
          <p:cNvSpPr>
            <a:spLocks noChangeArrowheads="1"/>
          </p:cNvSpPr>
          <p:nvPr/>
        </p:nvSpPr>
        <p:spPr bwMode="auto">
          <a:xfrm>
            <a:off x="755650" y="972502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ASESORAMIENTO: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1268413"/>
            <a:ext cx="82804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b="1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Tradicionalmente</a:t>
            </a:r>
            <a:r>
              <a:rPr lang="es-ES" altLang="es-ES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 la competencia sólo podía ser acreditada cuando su adquisición se produce a través de un sistema formal, dentro del </a:t>
            </a:r>
            <a:r>
              <a:rPr lang="es-ES" altLang="es-ES" b="1" u="sng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ámbito educativo</a:t>
            </a:r>
            <a:r>
              <a:rPr lang="es-ES" altLang="es-ES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s-ES" altLang="es-ES" dirty="0">
              <a:solidFill>
                <a:prstClr val="black"/>
              </a:solidFill>
              <a:latin typeface="Swis721 Ex BT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ES" altLang="es-ES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Desde hace unos años se tiene conciencia de que la competencia no sólo se adquiere en entornos formales, sino que se produce también a través de </a:t>
            </a:r>
            <a:r>
              <a:rPr lang="es-ES" altLang="es-ES" b="1" u="sng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actividades formativas no regladas</a:t>
            </a:r>
            <a:r>
              <a:rPr lang="es-ES" altLang="es-ES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S" altLang="es-ES" b="1" u="sng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mediante la práctica profesional</a:t>
            </a:r>
            <a:r>
              <a:rPr lang="es-ES" altLang="es-ES" dirty="0">
                <a:solidFill>
                  <a:prstClr val="black"/>
                </a:solidFill>
                <a:latin typeface="Swis721 Ex BT" pitchFamily="34" charset="0"/>
                <a:ea typeface="Calibri" pitchFamily="34" charset="0"/>
                <a:cs typeface="Times New Roman" pitchFamily="18" charset="0"/>
              </a:rPr>
              <a:t> o a través de actividades de la vida cotidiana.</a:t>
            </a:r>
            <a:endParaRPr lang="es-ES" altLang="es-ES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0800"/>
            <a:ext cx="288131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Personajes de dibujos animados Profesiones Foto de archivo - 272554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52" y="3884612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428852" y="4389437"/>
            <a:ext cx="863600" cy="504825"/>
          </a:xfrm>
          <a:prstGeom prst="leftRightArrow">
            <a:avLst>
              <a:gd name="adj1" fmla="val 50000"/>
              <a:gd name="adj2" fmla="val 3421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5 Rectángulo"/>
          <p:cNvSpPr>
            <a:spLocks noChangeArrowheads="1"/>
          </p:cNvSpPr>
          <p:nvPr/>
        </p:nvSpPr>
        <p:spPr bwMode="auto">
          <a:xfrm>
            <a:off x="754757" y="1484784"/>
            <a:ext cx="7993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latin typeface="Swis721 Ex BT" pitchFamily="34" charset="0"/>
              </a:rPr>
              <a:t>En esta fase un asesor/a </a:t>
            </a:r>
            <a:r>
              <a:rPr lang="es-ES" altLang="es-ES" sz="1600" b="1" dirty="0">
                <a:latin typeface="Swis721 Ex BT" pitchFamily="34" charset="0"/>
              </a:rPr>
              <a:t>acompañará y aconsejará </a:t>
            </a:r>
            <a:r>
              <a:rPr lang="es-ES" altLang="es-ES" sz="1600" dirty="0">
                <a:latin typeface="Swis721 Ex BT" pitchFamily="34" charset="0"/>
              </a:rPr>
              <a:t>al candidato para preparar la documentación necesaria.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6194" y="2276872"/>
            <a:ext cx="8066286" cy="21298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altLang="es-ES" b="1" u="sng" dirty="0">
                <a:latin typeface="Swis721 Ex BT" pitchFamily="34" charset="0"/>
              </a:rPr>
              <a:t>AL FINALIZAR LA ETAPA DE ASESORAMIENTO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El asesor indica al candidato si, en su opinión, se han reunido suficientes evidencias para poder alcanzar un resultado positivo o no.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El </a:t>
            </a:r>
            <a:r>
              <a:rPr lang="es-ES_tradnl" altLang="es-ES" sz="1400" b="1" dirty="0">
                <a:latin typeface="Swis721 Ex BT" pitchFamily="34" charset="0"/>
              </a:rPr>
              <a:t>candidato decide su inscripción en la fase de evaluación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En caso afirmativo, la documentación elaborada va al equipo evaluador para continuar el procedimiento.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400" dirty="0">
                <a:latin typeface="Swis721 Ex BT" pitchFamily="34" charset="0"/>
              </a:rPr>
              <a:t>Si no hay suficientes evidencias, se indica al candidato cómo puede mejorar en aquellos aspectos en los que no se puede demostrar la competencia</a:t>
            </a:r>
            <a:endParaRPr lang="es-ES" altLang="es-ES" sz="1400" dirty="0">
              <a:latin typeface="Swis721 Ex BT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650" y="972502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ASESORAMIENTO: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5 Rectángulo"/>
          <p:cNvSpPr>
            <a:spLocks noChangeArrowheads="1"/>
          </p:cNvSpPr>
          <p:nvPr/>
        </p:nvSpPr>
        <p:spPr bwMode="auto">
          <a:xfrm>
            <a:off x="611559" y="1341438"/>
            <a:ext cx="8351911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 u="sng" dirty="0">
                <a:latin typeface="Swis721 Ex BT" pitchFamily="34" charset="0"/>
              </a:rPr>
              <a:t>INSCRIPCIÓN EN LA EVALUACIÓN</a:t>
            </a:r>
          </a:p>
          <a:p>
            <a:pPr algn="ctr" eaLnBrk="1" hangingPunct="1"/>
            <a:r>
              <a:rPr lang="es-ES" altLang="es-ES" b="1" dirty="0">
                <a:latin typeface="Swis721 Ex BT" pitchFamily="34" charset="0"/>
              </a:rPr>
              <a:t>Aplicación informática</a:t>
            </a:r>
          </a:p>
          <a:p>
            <a:pPr algn="ctr" eaLnBrk="1" hangingPunct="1"/>
            <a:r>
              <a:rPr lang="es-ES" altLang="es-ES" b="1" dirty="0" smtClean="0">
                <a:solidFill>
                  <a:srgbClr val="FF0000"/>
                </a:solidFill>
                <a:latin typeface="Swis721 Ex BT" pitchFamily="34" charset="0"/>
              </a:rPr>
              <a:t>19 OCTUBRE 2018</a:t>
            </a:r>
            <a:r>
              <a:rPr lang="es-ES" altLang="es-ES" b="1" dirty="0" smtClean="0">
                <a:solidFill>
                  <a:srgbClr val="FF0000"/>
                </a:solidFill>
                <a:latin typeface="Swis721 Ex BT" pitchFamily="34" charset="0"/>
              </a:rPr>
              <a:t>: </a:t>
            </a:r>
            <a:r>
              <a:rPr lang="es-ES" altLang="es-ES" dirty="0">
                <a:latin typeface="Swis721 Ex BT" pitchFamily="34" charset="0"/>
              </a:rPr>
              <a:t>fin de la inscripción en la evaluación</a:t>
            </a: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endParaRPr lang="es-ES" altLang="es-ES" dirty="0">
              <a:latin typeface="Swis721 Ex BT" pitchFamily="34" charset="0"/>
            </a:endParaRPr>
          </a:p>
          <a:p>
            <a:pPr algn="ctr" eaLnBrk="1" hangingPunct="1"/>
            <a:r>
              <a:rPr lang="es-ES" altLang="es-ES" b="1" u="sng" dirty="0">
                <a:latin typeface="Swis721 Ex BT" pitchFamily="34" charset="0"/>
              </a:rPr>
              <a:t>PAGO DE TASAS</a:t>
            </a:r>
          </a:p>
          <a:p>
            <a:pPr algn="ctr" eaLnBrk="1" hangingPunct="1"/>
            <a:r>
              <a:rPr lang="es-ES" altLang="es-ES" b="1" dirty="0">
                <a:latin typeface="Swis721 Ex BT" pitchFamily="34" charset="0"/>
              </a:rPr>
              <a:t>16,70 € / Unidad de Competencia (máximo 83,50€)</a:t>
            </a:r>
          </a:p>
          <a:p>
            <a:pPr algn="ctr" eaLnBrk="1" hangingPunct="1"/>
            <a:r>
              <a:rPr lang="es-ES" altLang="es-ES" dirty="0">
                <a:latin typeface="Swis721 Ex BT" pitchFamily="34" charset="0"/>
              </a:rPr>
              <a:t>(enviar justificante del pago al CENTRO GESTOR, y/o entregar al asesor para que lo incluya en el expediente)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4355207" y="2341325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83568" y="4941888"/>
            <a:ext cx="8352928" cy="64633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latin typeface="Swis721 Ex BT" pitchFamily="34" charset="0"/>
              </a:rPr>
              <a:t>La comisión de evaluación convocará a los candidatos por carta para la primera entrevista.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4293096"/>
            <a:ext cx="8352928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 smtClean="0">
                <a:solidFill>
                  <a:srgbClr val="FF0000"/>
                </a:solidFill>
                <a:latin typeface="Swis721 Ex BT" pitchFamily="34" charset="0"/>
              </a:rPr>
              <a:t>24 OCTUBRE:</a:t>
            </a:r>
            <a:r>
              <a:rPr lang="es-ES" altLang="es-ES" b="1" dirty="0" smtClean="0">
                <a:latin typeface="Swis721 Ex BT" pitchFamily="34" charset="0"/>
              </a:rPr>
              <a:t> </a:t>
            </a:r>
            <a:r>
              <a:rPr lang="es-ES" altLang="es-ES" sz="1600" b="1" dirty="0" smtClean="0">
                <a:latin typeface="Swis721 Ex BT" pitchFamily="34" charset="0"/>
              </a:rPr>
              <a:t>LISTADO DE INSCRITOS EN EVALUACIÓN</a:t>
            </a:r>
            <a:endParaRPr lang="es-ES" altLang="es-ES" sz="1600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 rot="5400000">
            <a:off x="395733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59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2627759" y="148431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0949" name="Group 5"/>
          <p:cNvGrpSpPr>
            <a:grpSpLocks noChangeAspect="1"/>
          </p:cNvGrpSpPr>
          <p:nvPr/>
        </p:nvGrpSpPr>
        <p:grpSpPr bwMode="auto">
          <a:xfrm>
            <a:off x="827534" y="4149725"/>
            <a:ext cx="1085850" cy="1225550"/>
            <a:chOff x="4286" y="1734"/>
            <a:chExt cx="1141" cy="1288"/>
          </a:xfrm>
        </p:grpSpPr>
        <p:pic>
          <p:nvPicPr>
            <p:cNvPr id="2109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2627759" y="2420938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2627759" y="335756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2627759" y="4292600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7812534" y="1341438"/>
            <a:ext cx="1058862" cy="1057275"/>
            <a:chOff x="4740" y="1661"/>
            <a:chExt cx="667" cy="666"/>
          </a:xfrm>
        </p:grpSpPr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96" y="2205038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960" name="Group 16"/>
          <p:cNvGrpSpPr>
            <a:grpSpLocks/>
          </p:cNvGrpSpPr>
          <p:nvPr/>
        </p:nvGrpSpPr>
        <p:grpSpPr bwMode="auto">
          <a:xfrm>
            <a:off x="7812534" y="3357563"/>
            <a:ext cx="1223962" cy="1079500"/>
            <a:chOff x="4649" y="2296"/>
            <a:chExt cx="771" cy="680"/>
          </a:xfrm>
        </p:grpSpPr>
        <p:sp>
          <p:nvSpPr>
            <p:cNvPr id="210961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2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4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5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6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2556321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37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53" grpId="0" animBg="1"/>
      <p:bldP spid="210954" grpId="0" animBg="1"/>
      <p:bldP spid="2109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6 Rectángulo"/>
          <p:cNvSpPr>
            <a:spLocks noChangeArrowheads="1"/>
          </p:cNvSpPr>
          <p:nvPr/>
        </p:nvSpPr>
        <p:spPr bwMode="auto">
          <a:xfrm>
            <a:off x="789015" y="1628800"/>
            <a:ext cx="80657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u="sng" dirty="0">
                <a:latin typeface="Swis721 Ex BT" pitchFamily="34" charset="0"/>
              </a:rPr>
              <a:t>¿En qué me inscribo?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Decisión personal del candidato, independientemente del informe del asesor</a:t>
            </a:r>
            <a:r>
              <a:rPr lang="es-ES" altLang="es-ES" dirty="0" smtClean="0">
                <a:latin typeface="Swis721 Ex BT" pitchFamily="34" charset="0"/>
              </a:rPr>
              <a:t>.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endParaRPr lang="es-ES" altLang="es-ES" dirty="0" smtClean="0">
              <a:latin typeface="Swis721 Ex BT" pitchFamily="34" charset="0"/>
            </a:endParaRPr>
          </a:p>
          <a:p>
            <a:pPr algn="just" eaLnBrk="1" hangingPunct="1"/>
            <a:r>
              <a:rPr lang="es-ES" altLang="es-ES" b="1" u="sng" dirty="0" smtClean="0">
                <a:latin typeface="Swis721 Ex BT" pitchFamily="34" charset="0"/>
              </a:rPr>
              <a:t>SEDE COMISIÓN EVALUACIÓN</a:t>
            </a:r>
          </a:p>
          <a:p>
            <a:pPr algn="just" eaLnBrk="1" hangingPunct="1"/>
            <a:endParaRPr lang="es-ES" altLang="es-ES" b="1" u="sng" dirty="0" smtClean="0">
              <a:latin typeface="Swis721 Ex BT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Swis721 Ex BT" pitchFamily="34" charset="0"/>
              </a:rPr>
              <a:t>INSTITUCIONES:	CPIFP LOS ENLACES, Zaragoza.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es-ES" dirty="0" smtClean="0">
                <a:latin typeface="Swis721 Ex BT" pitchFamily="34" charset="0"/>
              </a:rPr>
              <a:t>DOMICILIO:		CPIFP SAN LORENZO, Huesca.</a:t>
            </a:r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55650" y="972502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6 Rectángulo"/>
          <p:cNvSpPr>
            <a:spLocks noChangeArrowheads="1"/>
          </p:cNvSpPr>
          <p:nvPr/>
        </p:nvSpPr>
        <p:spPr bwMode="auto">
          <a:xfrm>
            <a:off x="755649" y="1772816"/>
            <a:ext cx="820896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En esencia, el objetivo de la fase de evaluación es </a:t>
            </a:r>
            <a:r>
              <a:rPr lang="es-ES" altLang="es-ES" b="1" dirty="0">
                <a:latin typeface="Swis721 Ex BT" pitchFamily="34" charset="0"/>
              </a:rPr>
              <a:t>demostrar la competencia profesional relacionada con aquellas unidades de competencia para las que se ha solicitado el reconocimiento</a:t>
            </a:r>
            <a:r>
              <a:rPr lang="es-ES" altLang="es-ES" dirty="0">
                <a:latin typeface="Swis721 Ex BT" pitchFamily="34" charset="0"/>
              </a:rPr>
              <a:t>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Lo primero que hace la Comisión de Evaluación es estudiar el </a:t>
            </a:r>
            <a:r>
              <a:rPr lang="es-ES" altLang="es-ES" b="1" dirty="0">
                <a:latin typeface="Swis721 Ex BT" pitchFamily="34" charset="0"/>
              </a:rPr>
              <a:t>informe del asesor/a</a:t>
            </a:r>
            <a:r>
              <a:rPr lang="es-ES" altLang="es-ES" dirty="0">
                <a:latin typeface="Swis721 Ex BT" pitchFamily="34" charset="0"/>
              </a:rPr>
              <a:t>, la información profesional y/o las pruebas que se hayan aportado.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92332" y="4293096"/>
            <a:ext cx="4537075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 smtClean="0">
                <a:latin typeface="Swis721 Ex BT" pitchFamily="34" charset="0"/>
              </a:rPr>
              <a:t>ENTREVISTA PERSONAL</a:t>
            </a:r>
            <a:endParaRPr lang="es-ES" altLang="es-ES" b="1" dirty="0">
              <a:latin typeface="Swis721 Ex BT" pitchFamily="34" charset="0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55650" y="972502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6 Rectángulo"/>
          <p:cNvSpPr>
            <a:spLocks noChangeArrowheads="1"/>
          </p:cNvSpPr>
          <p:nvPr/>
        </p:nvSpPr>
        <p:spPr bwMode="auto">
          <a:xfrm>
            <a:off x="755649" y="1844675"/>
            <a:ext cx="806482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Qué competencias profesionales quedan suficientemente justificadas.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Si se necesita aportar información y/o documentación complementaria.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De qué competencias profesionales, en su caso, se necesitan obtener nuevas evidencias de competencia, porque no están suficientemente demostradas.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Qué métodos de evaluación se aplicarán para obtener las nuevas evidencias de competencia.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650" y="972502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55203" y="1700213"/>
            <a:ext cx="8137277" cy="22891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u="sng" dirty="0">
                <a:latin typeface="Swis721 Ex BT" pitchFamily="34" charset="0"/>
              </a:rPr>
              <a:t>MÉTODOS DE EVALUACIÓN</a:t>
            </a:r>
            <a:r>
              <a:rPr lang="es-ES" altLang="es-ES" dirty="0">
                <a:latin typeface="Swis721 Ex BT" pitchFamily="34" charset="0"/>
              </a:rPr>
              <a:t>: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Entrevista profesional.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b="1" dirty="0">
                <a:latin typeface="Swis721 Ex BT" pitchFamily="34" charset="0"/>
              </a:rPr>
              <a:t>Pruebas profesionales de competencia</a:t>
            </a:r>
            <a:r>
              <a:rPr lang="es-ES" altLang="es-ES" dirty="0">
                <a:latin typeface="Swis721 Ex BT" pitchFamily="34" charset="0"/>
              </a:rPr>
              <a:t>. Simulación de situaciones profesionales.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Observación en el puesto de trabajo.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dirty="0">
                <a:latin typeface="Swis721 Ex BT" pitchFamily="34" charset="0"/>
              </a:rPr>
              <a:t>Otras pruebas de diferente naturaleza según el criterio del evaluador/a.</a:t>
            </a:r>
          </a:p>
        </p:txBody>
      </p:sp>
      <p:sp>
        <p:nvSpPr>
          <p:cNvPr id="206854" name="7 CuadroTexto"/>
          <p:cNvSpPr txBox="1">
            <a:spLocks noChangeArrowheads="1"/>
          </p:cNvSpPr>
          <p:nvPr/>
        </p:nvSpPr>
        <p:spPr bwMode="auto">
          <a:xfrm>
            <a:off x="828229" y="4365625"/>
            <a:ext cx="792023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dirty="0">
                <a:latin typeface="Swis721 Ex BT" pitchFamily="34" charset="0"/>
              </a:rPr>
              <a:t>LA </a:t>
            </a:r>
            <a:r>
              <a:rPr lang="es-ES" altLang="es-ES" b="1" dirty="0">
                <a:latin typeface="Swis721 Ex BT" pitchFamily="34" charset="0"/>
              </a:rPr>
              <a:t>FASE DE EVALUACIÓN </a:t>
            </a:r>
            <a:r>
              <a:rPr lang="es-ES" altLang="es-ES" dirty="0">
                <a:latin typeface="Swis721 Ex BT" pitchFamily="34" charset="0"/>
              </a:rPr>
              <a:t>(así como las pruebas de competencia) </a:t>
            </a:r>
            <a:r>
              <a:rPr lang="es-ES" altLang="es-ES" b="1" dirty="0">
                <a:latin typeface="Swis721 Ex BT" pitchFamily="34" charset="0"/>
              </a:rPr>
              <a:t>SE REALIZARÁN EN EL CENTRO GESTOR DE LA CONVOCATORIA, O SE INDICARÁ EL LUGAR EN SU CASO.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755650" y="1155387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EVALUACIÓN: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3513336" y="3789363"/>
            <a:ext cx="2505075" cy="59055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b="1" dirty="0">
                <a:solidFill>
                  <a:srgbClr val="003366"/>
                </a:solidFill>
                <a:latin typeface="Swis721 Ex BT" pitchFamily="34" charset="0"/>
              </a:rPr>
              <a:t>Informe Evaluación</a:t>
            </a:r>
            <a:endParaRPr lang="es-ES" dirty="0">
              <a:latin typeface="Swis721 Ex BT" pitchFamily="34" charset="0"/>
            </a:endParaRP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>
            <a:off x="3560961" y="1557338"/>
            <a:ext cx="3003550" cy="325437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FASE DE EVALUACIÓN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3695898" y="2263775"/>
            <a:ext cx="3849688" cy="334963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003366"/>
                </a:solidFill>
                <a:latin typeface="Swis721 Ex BT" pitchFamily="34" charset="0"/>
              </a:rPr>
              <a:t>Evaluación documental</a:t>
            </a:r>
            <a:endParaRPr lang="es-ES" altLang="es-ES" b="1">
              <a:latin typeface="Swis721 Ex BT" pitchFamily="34" charset="0"/>
            </a:endParaRPr>
          </a:p>
        </p:txBody>
      </p:sp>
      <p:sp>
        <p:nvSpPr>
          <p:cNvPr id="207880" name="AutoShape 8"/>
          <p:cNvSpPr>
            <a:spLocks noChangeArrowheads="1"/>
          </p:cNvSpPr>
          <p:nvPr/>
        </p:nvSpPr>
        <p:spPr bwMode="auto">
          <a:xfrm>
            <a:off x="3695898" y="2913063"/>
            <a:ext cx="2265363" cy="660400"/>
          </a:xfrm>
          <a:prstGeom prst="flowChartProcess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003366"/>
                </a:solidFill>
                <a:latin typeface="Swis721 Ex BT" pitchFamily="34" charset="0"/>
              </a:rPr>
              <a:t>Pruebas de competencia</a:t>
            </a:r>
            <a:endParaRPr lang="es-ES" altLang="es-ES" b="1">
              <a:latin typeface="Swis721 Ex BT" pitchFamily="34" charset="0"/>
            </a:endParaRPr>
          </a:p>
        </p:txBody>
      </p:sp>
      <p:sp>
        <p:nvSpPr>
          <p:cNvPr id="207881" name="AutoShape 10"/>
          <p:cNvSpPr>
            <a:spLocks noChangeArrowheads="1"/>
          </p:cNvSpPr>
          <p:nvPr/>
        </p:nvSpPr>
        <p:spPr bwMode="auto">
          <a:xfrm>
            <a:off x="920948" y="2276475"/>
            <a:ext cx="2309813" cy="323850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>
                <a:latin typeface="Swis721 Ex BT" pitchFamily="34" charset="0"/>
              </a:rPr>
              <a:t>Equipo evaluador</a:t>
            </a:r>
          </a:p>
        </p:txBody>
      </p:sp>
      <p:sp>
        <p:nvSpPr>
          <p:cNvPr id="207882" name="AutoShape 11"/>
          <p:cNvSpPr>
            <a:spLocks noChangeArrowheads="1"/>
          </p:cNvSpPr>
          <p:nvPr/>
        </p:nvSpPr>
        <p:spPr bwMode="auto">
          <a:xfrm>
            <a:off x="7062986" y="2925763"/>
            <a:ext cx="1541462" cy="323850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>
                <a:latin typeface="Swis721 Ex BT" pitchFamily="34" charset="0"/>
              </a:rPr>
              <a:t>Candidatos</a:t>
            </a:r>
          </a:p>
        </p:txBody>
      </p:sp>
      <p:sp>
        <p:nvSpPr>
          <p:cNvPr id="207883" name="AutoShape 12"/>
          <p:cNvSpPr>
            <a:spLocks noChangeArrowheads="1"/>
          </p:cNvSpPr>
          <p:nvPr/>
        </p:nvSpPr>
        <p:spPr bwMode="auto">
          <a:xfrm>
            <a:off x="992386" y="2924175"/>
            <a:ext cx="2309812" cy="323850"/>
          </a:xfrm>
          <a:prstGeom prst="flowChartProcess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>
                <a:latin typeface="Swis721 Ex BT" pitchFamily="34" charset="0"/>
              </a:rPr>
              <a:t>Equipo evaluador</a:t>
            </a:r>
          </a:p>
        </p:txBody>
      </p:sp>
      <p:sp>
        <p:nvSpPr>
          <p:cNvPr id="207884" name="AutoShape 13"/>
          <p:cNvSpPr>
            <a:spLocks noChangeArrowheads="1"/>
          </p:cNvSpPr>
          <p:nvPr/>
        </p:nvSpPr>
        <p:spPr bwMode="auto">
          <a:xfrm>
            <a:off x="5986661" y="3055938"/>
            <a:ext cx="1077912" cy="130175"/>
          </a:xfrm>
          <a:prstGeom prst="leftArrow">
            <a:avLst>
              <a:gd name="adj1" fmla="val 50000"/>
              <a:gd name="adj2" fmla="val 124782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85" name="AutoShape 14"/>
          <p:cNvSpPr>
            <a:spLocks noChangeArrowheads="1"/>
          </p:cNvSpPr>
          <p:nvPr/>
        </p:nvSpPr>
        <p:spPr bwMode="auto">
          <a:xfrm>
            <a:off x="3157736" y="2371725"/>
            <a:ext cx="615950" cy="107950"/>
          </a:xfrm>
          <a:prstGeom prst="rightArrow">
            <a:avLst>
              <a:gd name="adj1" fmla="val 50000"/>
              <a:gd name="adj2" fmla="val 14264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86" name="AutoShape 15"/>
          <p:cNvSpPr>
            <a:spLocks noChangeArrowheads="1"/>
          </p:cNvSpPr>
          <p:nvPr/>
        </p:nvSpPr>
        <p:spPr bwMode="auto">
          <a:xfrm>
            <a:off x="3157736" y="3021013"/>
            <a:ext cx="615950" cy="107950"/>
          </a:xfrm>
          <a:prstGeom prst="rightArrow">
            <a:avLst>
              <a:gd name="adj1" fmla="val 50000"/>
              <a:gd name="adj2" fmla="val 14264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87" name="AutoShape 16"/>
          <p:cNvSpPr>
            <a:spLocks noChangeArrowheads="1"/>
          </p:cNvSpPr>
          <p:nvPr/>
        </p:nvSpPr>
        <p:spPr bwMode="auto">
          <a:xfrm>
            <a:off x="4503936" y="1882775"/>
            <a:ext cx="153987" cy="381000"/>
          </a:xfrm>
          <a:prstGeom prst="downArrow">
            <a:avLst>
              <a:gd name="adj1" fmla="val 50000"/>
              <a:gd name="adj2" fmla="val 35372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88" name="AutoShape 17"/>
          <p:cNvSpPr>
            <a:spLocks noChangeArrowheads="1"/>
          </p:cNvSpPr>
          <p:nvPr/>
        </p:nvSpPr>
        <p:spPr bwMode="auto">
          <a:xfrm>
            <a:off x="4503936" y="2600325"/>
            <a:ext cx="153987" cy="311150"/>
          </a:xfrm>
          <a:prstGeom prst="downArrow">
            <a:avLst>
              <a:gd name="adj1" fmla="val 50000"/>
              <a:gd name="adj2" fmla="val 35164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89" name="AutoShape 18"/>
          <p:cNvSpPr>
            <a:spLocks noChangeArrowheads="1"/>
          </p:cNvSpPr>
          <p:nvPr/>
        </p:nvSpPr>
        <p:spPr bwMode="auto">
          <a:xfrm>
            <a:off x="4503936" y="3511550"/>
            <a:ext cx="153987" cy="277813"/>
          </a:xfrm>
          <a:prstGeom prst="downArrow">
            <a:avLst>
              <a:gd name="adj1" fmla="val 50000"/>
              <a:gd name="adj2" fmla="val 52628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90" name="AutoShape 20"/>
          <p:cNvSpPr>
            <a:spLocks noChangeArrowheads="1"/>
          </p:cNvSpPr>
          <p:nvPr/>
        </p:nvSpPr>
        <p:spPr bwMode="auto">
          <a:xfrm>
            <a:off x="6120011" y="4683125"/>
            <a:ext cx="2393950" cy="433388"/>
          </a:xfrm>
          <a:prstGeom prst="flowChartAlternateProcess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600" b="1">
                <a:solidFill>
                  <a:srgbClr val="003366"/>
                </a:solidFill>
                <a:latin typeface="Swis721 Ex BT" pitchFamily="34" charset="0"/>
              </a:rPr>
              <a:t>ACREDITACIÓN</a:t>
            </a:r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91" name="AutoShape 21"/>
          <p:cNvSpPr>
            <a:spLocks noChangeArrowheads="1"/>
          </p:cNvSpPr>
          <p:nvPr/>
        </p:nvSpPr>
        <p:spPr bwMode="auto">
          <a:xfrm flipV="1">
            <a:off x="6120011" y="4097338"/>
            <a:ext cx="1387475" cy="584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2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7892" name="AutoShape 22"/>
          <p:cNvSpPr>
            <a:spLocks noChangeArrowheads="1"/>
          </p:cNvSpPr>
          <p:nvPr/>
        </p:nvSpPr>
        <p:spPr bwMode="auto">
          <a:xfrm rot="5400000" flipV="1">
            <a:off x="6417667" y="4707732"/>
            <a:ext cx="522287" cy="13843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7893" name="AutoShape 23"/>
          <p:cNvSpPr>
            <a:spLocks noChangeArrowheads="1"/>
          </p:cNvSpPr>
          <p:nvPr/>
        </p:nvSpPr>
        <p:spPr bwMode="auto">
          <a:xfrm>
            <a:off x="4503936" y="4422775"/>
            <a:ext cx="463550" cy="804863"/>
          </a:xfrm>
          <a:prstGeom prst="downArrow">
            <a:avLst>
              <a:gd name="adj1" fmla="val 50000"/>
              <a:gd name="adj2" fmla="val 6418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207894" name="AutoShape 24"/>
          <p:cNvSpPr>
            <a:spLocks noChangeArrowheads="1"/>
          </p:cNvSpPr>
          <p:nvPr/>
        </p:nvSpPr>
        <p:spPr bwMode="auto">
          <a:xfrm>
            <a:off x="5719960" y="2598738"/>
            <a:ext cx="153988" cy="1303337"/>
          </a:xfrm>
          <a:prstGeom prst="downArrow">
            <a:avLst>
              <a:gd name="adj1" fmla="val 50000"/>
              <a:gd name="adj2" fmla="val 175586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ES" altLang="es-ES" sz="1600">
              <a:latin typeface="Swis721 Ex BT" pitchFamily="34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3368873" y="5300663"/>
            <a:ext cx="2505075" cy="407987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b="1" dirty="0">
                <a:solidFill>
                  <a:srgbClr val="003366"/>
                </a:solidFill>
                <a:latin typeface="Swis721 Ex BT" pitchFamily="34" charset="0"/>
              </a:rPr>
              <a:t>Formación</a:t>
            </a:r>
            <a:endParaRPr lang="es-ES" dirty="0">
              <a:latin typeface="Swis721 Ex BT" pitchFamily="34" charset="0"/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755650" y="1024235"/>
            <a:ext cx="561657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solidFill>
                  <a:schemeClr val="bg1"/>
                </a:solidFill>
                <a:latin typeface="Swis721 Ex BT" pitchFamily="34" charset="0"/>
              </a:rPr>
              <a:t>EVALUACIÓN:  </a:t>
            </a:r>
            <a:endParaRPr lang="es-ES" altLang="es-ES" b="1" dirty="0">
              <a:solidFill>
                <a:schemeClr val="bg1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ChangeArrowheads="1"/>
          </p:cNvSpPr>
          <p:nvPr/>
        </p:nvSpPr>
        <p:spPr bwMode="auto">
          <a:xfrm rot="5400000">
            <a:off x="323725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51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2555751" y="148431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4021" name="Group 5"/>
          <p:cNvGrpSpPr>
            <a:grpSpLocks noChangeAspect="1"/>
          </p:cNvGrpSpPr>
          <p:nvPr/>
        </p:nvGrpSpPr>
        <p:grpSpPr bwMode="auto">
          <a:xfrm>
            <a:off x="965870" y="4149725"/>
            <a:ext cx="1085850" cy="1225550"/>
            <a:chOff x="4286" y="1734"/>
            <a:chExt cx="1141" cy="1288"/>
          </a:xfrm>
        </p:grpSpPr>
        <p:pic>
          <p:nvPicPr>
            <p:cNvPr id="2140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2555751" y="2420938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2555751" y="3357563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2555751" y="4292600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4028" name="Group 12"/>
          <p:cNvGrpSpPr>
            <a:grpSpLocks/>
          </p:cNvGrpSpPr>
          <p:nvPr/>
        </p:nvGrpSpPr>
        <p:grpSpPr bwMode="auto">
          <a:xfrm>
            <a:off x="7740526" y="1341438"/>
            <a:ext cx="1058862" cy="1057275"/>
            <a:chOff x="4740" y="1661"/>
            <a:chExt cx="667" cy="666"/>
          </a:xfrm>
        </p:grpSpPr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30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4031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" y="2205038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7740526" y="3357563"/>
            <a:ext cx="1223962" cy="1079500"/>
            <a:chOff x="4649" y="2296"/>
            <a:chExt cx="771" cy="680"/>
          </a:xfrm>
        </p:grpSpPr>
        <p:sp>
          <p:nvSpPr>
            <p:cNvPr id="214033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6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7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8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9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2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2484313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376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5" grpId="0" animBg="1"/>
      <p:bldP spid="214026" grpId="0" animBg="1"/>
      <p:bldP spid="2140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27 Rectángulo"/>
          <p:cNvSpPr>
            <a:spLocks noChangeArrowheads="1"/>
          </p:cNvSpPr>
          <p:nvPr/>
        </p:nvSpPr>
        <p:spPr bwMode="auto">
          <a:xfrm>
            <a:off x="755650" y="2133600"/>
            <a:ext cx="7920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Los </a:t>
            </a:r>
            <a:r>
              <a:rPr lang="es-ES" altLang="es-ES" b="1" dirty="0">
                <a:latin typeface="Swis721 Ex BT" pitchFamily="34" charset="0"/>
              </a:rPr>
              <a:t>CERTIFICADOS DE ACREDITACIÓN </a:t>
            </a:r>
            <a:r>
              <a:rPr lang="es-ES" altLang="es-ES" dirty="0">
                <a:latin typeface="Swis721 Ex BT" pitchFamily="34" charset="0"/>
              </a:rPr>
              <a:t>de las Unidades de Competencia serán expedidos por la </a:t>
            </a:r>
            <a:r>
              <a:rPr lang="es-ES" altLang="es-ES" b="1" dirty="0">
                <a:latin typeface="Swis721 Ex BT" pitchFamily="34" charset="0"/>
              </a:rPr>
              <a:t>AGENCIA DE LAS CUALIFICACIONES PROFESIONALES DE ARAGÓN.</a:t>
            </a:r>
            <a:endParaRPr lang="es-ES" altLang="es-ES" dirty="0">
              <a:latin typeface="Swis721 Ex BT" pitchFamily="34" charset="0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650" y="1187285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ACREDITACIÓN: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20 Rectángulo"/>
          <p:cNvSpPr>
            <a:spLocks noChangeArrowheads="1"/>
          </p:cNvSpPr>
          <p:nvPr/>
        </p:nvSpPr>
        <p:spPr bwMode="auto">
          <a:xfrm>
            <a:off x="683568" y="1125538"/>
            <a:ext cx="813817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u="sng" dirty="0">
                <a:latin typeface="Swis721 Ex BT" pitchFamily="34" charset="0"/>
              </a:rPr>
              <a:t>¿Qué es la Competencia Profesional? </a:t>
            </a:r>
          </a:p>
          <a:p>
            <a:pPr algn="just" eaLnBrk="1" hangingPunct="1"/>
            <a:endParaRPr lang="es-ES" altLang="es-ES" b="1" u="sng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Conjunto de conocimientos y capacidades que permiten el ejercicio de la actividad profesional conforme a las exigencias de la producción y el empleo.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El agregado mínimo de competencias profesionales, susceptible de reconocimiento y acreditación parcial, es la </a:t>
            </a:r>
            <a:r>
              <a:rPr lang="es-ES" altLang="es-ES" b="1" dirty="0">
                <a:solidFill>
                  <a:srgbClr val="FF9900"/>
                </a:solidFill>
                <a:latin typeface="Swis721 Ex BT" pitchFamily="34" charset="0"/>
              </a:rPr>
              <a:t>UNIDAD DE COMPETENCIA</a:t>
            </a:r>
            <a:r>
              <a:rPr lang="es-ES" altLang="es-ES" dirty="0">
                <a:latin typeface="Swis721 Ex BT" pitchFamily="34" charset="0"/>
              </a:rPr>
              <a:t>. Un conjunto de unidades de competencia forman la </a:t>
            </a:r>
            <a:r>
              <a:rPr lang="es-ES" altLang="es-ES" sz="2400" b="1" u="sng" dirty="0">
                <a:solidFill>
                  <a:srgbClr val="FF9900"/>
                </a:solidFill>
                <a:latin typeface="Swis721 Ex BT" pitchFamily="34" charset="0"/>
              </a:rPr>
              <a:t>CUALIFICACIÓN PROFESIONAL</a:t>
            </a:r>
            <a:r>
              <a:rPr lang="es-ES" altLang="es-ES" b="1" dirty="0">
                <a:solidFill>
                  <a:srgbClr val="FF9900"/>
                </a:solidFill>
                <a:latin typeface="Swis721 Ex BT" pitchFamily="34" charset="0"/>
              </a:rPr>
              <a:t> </a:t>
            </a:r>
            <a:r>
              <a:rPr lang="es-ES" altLang="es-ES" dirty="0">
                <a:latin typeface="Swis721 Ex BT" pitchFamily="34" charset="0"/>
              </a:rPr>
              <a:t>que son los referentes para elaborar después las ofertas formativas conducentes a </a:t>
            </a:r>
            <a:r>
              <a:rPr lang="es-ES" altLang="es-ES" b="1" dirty="0">
                <a:latin typeface="Swis721 Ex BT" pitchFamily="34" charset="0"/>
              </a:rPr>
              <a:t>títulos de Formación Profesional y/o certificados de profesionalidad. 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2124075" y="2525844"/>
            <a:ext cx="4967288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>
                <a:latin typeface="Swis721 Ex BT" pitchFamily="34" charset="0"/>
              </a:rPr>
              <a:t>COMPETENCIA = SABER HACER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650" y="1773238"/>
            <a:ext cx="7993063" cy="3937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Al concluir el procedimiento se debe establecer un </a:t>
            </a:r>
            <a:r>
              <a:rPr lang="es-ES" altLang="es-ES" b="1" dirty="0">
                <a:latin typeface="Swis721 Ex BT" pitchFamily="34" charset="0"/>
              </a:rPr>
              <a:t>plan de formación</a:t>
            </a:r>
            <a:r>
              <a:rPr lang="es-ES" altLang="es-ES" dirty="0">
                <a:latin typeface="Swis721 Ex BT" pitchFamily="34" charset="0"/>
              </a:rPr>
              <a:t> para el candidato con: </a:t>
            </a: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• 	Posibilidades de formación, con las orientaciones pertinentes, para que los candidatos puedan acreditar, en convocatorias posteriores, las </a:t>
            </a:r>
            <a:r>
              <a:rPr lang="es-ES" altLang="es-ES" u="sng" dirty="0">
                <a:latin typeface="Swis721 Ex BT" pitchFamily="34" charset="0"/>
              </a:rPr>
              <a:t>unidades de competencia </a:t>
            </a:r>
            <a:r>
              <a:rPr lang="es-ES" altLang="es-ES" dirty="0">
                <a:latin typeface="Swis721 Ex BT" pitchFamily="34" charset="0"/>
              </a:rPr>
              <a:t>cuya competencia no se ha podido demostrar. </a:t>
            </a: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• 	Posibilidades de formación, con las orientaciones pertinentes, para completar la formación conducente a la obtención de un </a:t>
            </a:r>
            <a:r>
              <a:rPr lang="es-ES" altLang="es-ES" u="sng" dirty="0">
                <a:latin typeface="Swis721 Ex BT" pitchFamily="34" charset="0"/>
              </a:rPr>
              <a:t>título de formación profesional o certificado de profesionalidad</a:t>
            </a:r>
            <a:r>
              <a:rPr lang="es-ES" altLang="es-ES" dirty="0">
                <a:latin typeface="Swis721 Ex BT" pitchFamily="34" charset="0"/>
              </a:rPr>
              <a:t> relacionado con las mismas.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b="1" dirty="0">
                <a:latin typeface="Swis721 Ex BT" pitchFamily="34" charset="0"/>
              </a:rPr>
              <a:t>	SE REALIZARÁ UNA JORNADA DE ORIENTACIÓN JUNTO CON LA ENTREGA DE ACREDITACIONES UNA VEZ FINALIZADO EL PROCEDIMIENTO.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86595" y="1052736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ORIENTACIÓN: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/>
          <p:cNvSpPr>
            <a:spLocks noChangeArrowheads="1" noChangeShapeType="1" noTextEdit="1"/>
          </p:cNvSpPr>
          <p:nvPr/>
        </p:nvSpPr>
        <p:spPr bwMode="auto">
          <a:xfrm>
            <a:off x="899592" y="2565400"/>
            <a:ext cx="1368425" cy="305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254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  <p:sp>
        <p:nvSpPr>
          <p:cNvPr id="111619" name="WordArt 3"/>
          <p:cNvSpPr>
            <a:spLocks noChangeArrowheads="1" noChangeShapeType="1" noTextEdit="1"/>
          </p:cNvSpPr>
          <p:nvPr/>
        </p:nvSpPr>
        <p:spPr bwMode="auto">
          <a:xfrm>
            <a:off x="971600" y="4797425"/>
            <a:ext cx="7777113" cy="81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5400" kern="10" dirty="0">
                <a:solidFill>
                  <a:srgbClr val="C0C0C0"/>
                </a:solidFill>
                <a:latin typeface="Arial Black"/>
              </a:rPr>
              <a:t>recordad...</a:t>
            </a:r>
          </a:p>
        </p:txBody>
      </p:sp>
    </p:spTree>
    <p:extLst>
      <p:ext uri="{BB962C8B-B14F-4D97-AF65-F5344CB8AC3E}">
        <p14:creationId xmlns:p14="http://schemas.microsoft.com/office/powerpoint/2010/main" val="41638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2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492106"/>
              </p:ext>
            </p:extLst>
          </p:nvPr>
        </p:nvGraphicFramePr>
        <p:xfrm>
          <a:off x="971600" y="1484784"/>
          <a:ext cx="7848600" cy="640080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71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5413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</a:rPr>
                        <a:t>Nos interesa mucho vuestra opinión, por eso os pedimos que completéis encuestas de satisfacción después del asesoramiento y de la evaluación.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</a:rPr>
                        <a:t>                                          </a:t>
                      </a:r>
                      <a:r>
                        <a:rPr kumimoji="0" lang="es-E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wis721 Ex BT" pitchFamily="34" charset="0"/>
                          <a:ea typeface="SimSun" charset="-122"/>
                          <a:cs typeface="Arial" charset="0"/>
                          <a:hlinkClick r:id="rId2"/>
                        </a:rPr>
                        <a:t>https://servicios.aragon.es/eac/webpeac</a:t>
                      </a:r>
                      <a:endParaRPr kumimoji="0" lang="es-E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wis721 Ex BT" pitchFamily="34" charset="0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06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1"/>
            <a:ext cx="7848872" cy="38122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971600" y="3492478"/>
            <a:ext cx="1296988" cy="144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1002619"/>
            <a:ext cx="561657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b="1" dirty="0" smtClean="0">
                <a:latin typeface="Swis721 Ex BT" pitchFamily="34" charset="0"/>
              </a:rPr>
              <a:t>ENCUESTAS DE SATISFACCIÓN:  </a:t>
            </a:r>
            <a:endParaRPr lang="es-ES" altLang="es-ES" b="1" dirty="0"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60" y="1520737"/>
            <a:ext cx="2736304" cy="11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21672" y="1700808"/>
            <a:ext cx="48257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 smtClean="0">
                <a:solidFill>
                  <a:schemeClr val="bg1">
                    <a:lumMod val="50000"/>
                  </a:schemeClr>
                </a:solidFill>
                <a:latin typeface="Copperplate Gothic Light" panose="020E0507020206020404" pitchFamily="34" charset="0"/>
              </a:rPr>
              <a:t>MUCHAS GRACIAS POR VUESTRA ATENCIÓN</a:t>
            </a: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22445"/>
            <a:ext cx="1800200" cy="5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 nuevo ofi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37392"/>
            <a:ext cx="1800200" cy="63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72" y="4080310"/>
            <a:ext cx="1584175" cy="63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27486"/>
            <a:ext cx="1993052" cy="5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Certificado-Profe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22600"/>
            <a:ext cx="4249737" cy="25738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7 Rectángulo"/>
          <p:cNvSpPr>
            <a:spLocks noChangeArrowheads="1"/>
          </p:cNvSpPr>
          <p:nvPr/>
        </p:nvSpPr>
        <p:spPr bwMode="auto">
          <a:xfrm>
            <a:off x="755576" y="1196975"/>
            <a:ext cx="8137599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dirty="0">
                <a:latin typeface="Swis721 Ex BT" pitchFamily="34" charset="0"/>
              </a:rPr>
              <a:t>¿</a:t>
            </a:r>
            <a:r>
              <a:rPr lang="es-ES" altLang="es-ES" b="1" u="sng" dirty="0">
                <a:latin typeface="Swis721 Ex BT" pitchFamily="34" charset="0"/>
              </a:rPr>
              <a:t>Qué es un Certificado de Profesionalidad</a:t>
            </a:r>
            <a:r>
              <a:rPr lang="es-ES" altLang="es-ES" b="1" dirty="0">
                <a:latin typeface="Swis721 Ex BT" pitchFamily="34" charset="0"/>
              </a:rPr>
              <a:t>?</a:t>
            </a:r>
          </a:p>
          <a:p>
            <a:pPr algn="just" eaLnBrk="1" hangingPunct="1"/>
            <a:endParaRPr lang="es-ES" altLang="es-ES" b="1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Acreditación oficial, otorgada por la </a:t>
            </a:r>
            <a:r>
              <a:rPr lang="es-ES" altLang="es-ES" b="1" dirty="0">
                <a:latin typeface="Swis721 Ex BT" pitchFamily="34" charset="0"/>
              </a:rPr>
              <a:t>administración laboral </a:t>
            </a:r>
            <a:r>
              <a:rPr lang="es-ES" altLang="es-ES" dirty="0">
                <a:latin typeface="Swis721 Ex BT" pitchFamily="34" charset="0"/>
              </a:rPr>
              <a:t>competente, que acredita la capacitación para el desarrollo de una actividad laboral con significación para el empleo.</a:t>
            </a:r>
            <a:endParaRPr lang="es-ES" altLang="es-ES" b="1" dirty="0">
              <a:latin typeface="Swis721 Ex BT" pitchFamily="34" charset="0"/>
            </a:endParaRPr>
          </a:p>
        </p:txBody>
      </p:sp>
      <p:pic>
        <p:nvPicPr>
          <p:cNvPr id="174084" name="Picture 4" descr="INAEM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22600"/>
            <a:ext cx="3404774" cy="71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5 Rectángulo"/>
          <p:cNvSpPr>
            <a:spLocks noChangeArrowheads="1"/>
          </p:cNvSpPr>
          <p:nvPr/>
        </p:nvSpPr>
        <p:spPr bwMode="auto">
          <a:xfrm>
            <a:off x="755575" y="1052736"/>
            <a:ext cx="820903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b="1" u="sng" dirty="0">
                <a:latin typeface="Swis721 Ex BT" pitchFamily="34" charset="0"/>
              </a:rPr>
              <a:t>¿Qué es un título de Formación Profesional? </a:t>
            </a:r>
          </a:p>
          <a:p>
            <a:pPr algn="just" eaLnBrk="1" hangingPunct="1"/>
            <a:endParaRPr lang="es-ES" altLang="es-ES" b="1" u="sng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dirty="0">
                <a:latin typeface="Swis721 Ex BT" pitchFamily="34" charset="0"/>
              </a:rPr>
              <a:t>Es el documento que se obtiene al superar las enseñanzas de un ciclo formativo de la Formación Profesional del Sistema Educativo. </a:t>
            </a: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  <a:p>
            <a:pPr algn="just" eaLnBrk="1" hangingPunct="1"/>
            <a:r>
              <a:rPr lang="es-ES" altLang="es-ES" sz="1600" dirty="0">
                <a:latin typeface="Swis721 Ex BT" pitchFamily="34" charset="0"/>
              </a:rPr>
              <a:t>Hay títulos de </a:t>
            </a:r>
            <a:r>
              <a:rPr lang="es-ES" altLang="es-ES" sz="1600" b="1" u="sng" dirty="0">
                <a:latin typeface="Swis721 Ex BT" pitchFamily="34" charset="0"/>
              </a:rPr>
              <a:t>FP Básica, Grado Medio y Grado Superior</a:t>
            </a:r>
            <a:r>
              <a:rPr lang="es-ES" altLang="es-ES" sz="1600" dirty="0" smtClean="0">
                <a:latin typeface="Swis721 Ex BT" pitchFamily="34" charset="0"/>
              </a:rPr>
              <a:t>.</a:t>
            </a:r>
            <a:r>
              <a:rPr lang="es-ES" altLang="es-ES" sz="1200" dirty="0" smtClean="0">
                <a:latin typeface="Swis721 Ex BT" pitchFamily="34" charset="0"/>
              </a:rPr>
              <a:t>(</a:t>
            </a:r>
            <a:r>
              <a:rPr lang="es-ES" altLang="es-ES" sz="1200" dirty="0">
                <a:latin typeface="Swis721 Ex BT" pitchFamily="34" charset="0"/>
              </a:rPr>
              <a:t>niveles 1, 2 y 3)</a:t>
            </a:r>
          </a:p>
          <a:p>
            <a:pPr algn="just" eaLnBrk="1" hangingPunct="1">
              <a:buFontTx/>
              <a:buChar char="•"/>
            </a:pPr>
            <a:r>
              <a:rPr lang="es-ES" altLang="es-ES" sz="1600" dirty="0">
                <a:latin typeface="Swis721 Ex BT" pitchFamily="34" charset="0"/>
              </a:rPr>
              <a:t>Para acceder a los de </a:t>
            </a:r>
            <a:r>
              <a:rPr lang="es-ES" altLang="es-ES" sz="1600" b="1" dirty="0">
                <a:latin typeface="Swis721 Ex BT" pitchFamily="34" charset="0"/>
              </a:rPr>
              <a:t>grado medio</a:t>
            </a:r>
            <a:r>
              <a:rPr lang="es-ES" altLang="es-ES" sz="1600" dirty="0">
                <a:latin typeface="Swis721 Ex BT" pitchFamily="34" charset="0"/>
              </a:rPr>
              <a:t> se necesita estar en posesión del título de Graduado en ESO</a:t>
            </a:r>
            <a:r>
              <a:rPr lang="es-ES" altLang="es-ES" sz="1600" dirty="0" smtClean="0">
                <a:latin typeface="Swis721 Ex BT" pitchFamily="34" charset="0"/>
              </a:rPr>
              <a:t>, FP básica </a:t>
            </a:r>
            <a:r>
              <a:rPr lang="es-ES" altLang="es-ES" sz="1600" dirty="0">
                <a:latin typeface="Swis721 Ex BT" pitchFamily="34" charset="0"/>
              </a:rPr>
              <a:t>o haber superado una prueba de acceso, o la prueba de acceso a la universidad para mayores de 25 años. </a:t>
            </a:r>
          </a:p>
          <a:p>
            <a:pPr algn="just" eaLnBrk="1" hangingPunct="1">
              <a:buFontTx/>
              <a:buChar char="•"/>
            </a:pPr>
            <a:r>
              <a:rPr lang="es-ES" altLang="es-ES" sz="1600" dirty="0">
                <a:latin typeface="Swis721 Ex BT" pitchFamily="34" charset="0"/>
              </a:rPr>
              <a:t>Para acceder a los de </a:t>
            </a:r>
            <a:r>
              <a:rPr lang="es-ES" altLang="es-ES" sz="1600" b="1" dirty="0">
                <a:latin typeface="Swis721 Ex BT" pitchFamily="34" charset="0"/>
              </a:rPr>
              <a:t>grado superior</a:t>
            </a:r>
            <a:r>
              <a:rPr lang="es-ES" altLang="es-ES" sz="1600" dirty="0">
                <a:latin typeface="Swis721 Ex BT" pitchFamily="34" charset="0"/>
              </a:rPr>
              <a:t> es necesario poseer el título de Bachiller o de Técnico, o haber superado una prueba de acceso, o la prueba de acceso a la universidad para mayores de 25 años.  </a:t>
            </a:r>
          </a:p>
        </p:txBody>
      </p:sp>
      <p:sp>
        <p:nvSpPr>
          <p:cNvPr id="175107" name="6 Rectángulo"/>
          <p:cNvSpPr>
            <a:spLocks noChangeArrowheads="1"/>
          </p:cNvSpPr>
          <p:nvPr/>
        </p:nvSpPr>
        <p:spPr bwMode="auto">
          <a:xfrm>
            <a:off x="827583" y="5013176"/>
            <a:ext cx="8137029" cy="10699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latin typeface="Swis721 Ex BT" pitchFamily="34" charset="0"/>
              </a:rPr>
              <a:t>A diferencia de los Certificados de Profesionalidad, los títulos tienen </a:t>
            </a:r>
            <a:r>
              <a:rPr lang="es-ES" altLang="es-ES" sz="1600" b="1" dirty="0">
                <a:latin typeface="Swis721 Ex BT" pitchFamily="34" charset="0"/>
              </a:rPr>
              <a:t>validez académica y profesional,</a:t>
            </a:r>
            <a:r>
              <a:rPr lang="es-ES" altLang="es-ES" sz="1600" dirty="0">
                <a:latin typeface="Swis721 Ex BT" pitchFamily="34" charset="0"/>
              </a:rPr>
              <a:t> por lo que permiten continuar hacia otros niveles del sistema educativo, ya sea al Bachillerato, ya sea a los estudios universitarios.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755574" y="2331427"/>
            <a:ext cx="80645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dirty="0" smtClean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Es </a:t>
            </a:r>
            <a:r>
              <a:rPr lang="es-ES" altLang="es-ES" dirty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un proceso mediante el cual se otorga una acreditación oficial, a la persona candidata, previa </a:t>
            </a:r>
            <a:r>
              <a:rPr lang="es-ES" altLang="es-ES" b="1" dirty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evaluación de las competencias profesionales adquiridas por la experiencia laboral y vías no formales de formación</a:t>
            </a:r>
            <a:r>
              <a:rPr lang="es-ES" altLang="es-ES" dirty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/>
            <a:endParaRPr lang="es-ES" altLang="es-ES" dirty="0">
              <a:latin typeface="Swis721 Ex BT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s-ES" altLang="es-ES" dirty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Permite que las personas capitalicen sus aprendizajes previos de un modo personalizado y flexible con un </a:t>
            </a:r>
            <a:r>
              <a:rPr lang="es-ES" altLang="es-ES" b="1" dirty="0">
                <a:latin typeface="Swis721 Ex BT" pitchFamily="34" charset="0"/>
                <a:ea typeface="Calibri" pitchFamily="34" charset="0"/>
                <a:cs typeface="Times New Roman" pitchFamily="18" charset="0"/>
              </a:rPr>
              <a:t>OBJETIVO FINAL: </a:t>
            </a:r>
            <a:r>
              <a:rPr lang="es-ES" altLang="es-ES" b="1" u="sng" dirty="0">
                <a:latin typeface="Swis721 Ex BT" pitchFamily="34" charset="0"/>
                <a:ea typeface="Calibri" pitchFamily="34" charset="0"/>
                <a:cs typeface="Times New Roman" pitchFamily="18" charset="0"/>
                <a:hlinkClick r:id="rId2"/>
              </a:rPr>
              <a:t>facilitar la progresión profesional de las personas</a:t>
            </a:r>
            <a:r>
              <a:rPr lang="es-ES" altLang="es-ES" b="1" dirty="0">
                <a:latin typeface="Swis721 Ex BT" pitchFamily="34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endParaRPr lang="es-ES" altLang="es-ES" dirty="0">
              <a:latin typeface="Swis721 Ex BT" pitchFamily="34" charset="0"/>
              <a:ea typeface="Calibri" pitchFamily="34" charset="0"/>
              <a:cs typeface="Times New Roman" pitchFamily="18" charset="0"/>
            </a:endParaRPr>
          </a:p>
          <a:p>
            <a:endParaRPr lang="es-ES" altLang="es-E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4" y="1124744"/>
            <a:ext cx="7993137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¿Q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UÉ ES EL 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P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ROCEDIMIENTO DE 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E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VALUACIÓN Y 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A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CREDITACIÓN DE 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C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OMPETENCIAS 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P</a:t>
            </a:r>
            <a:r>
              <a:rPr lang="es-ES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ROFESIONALES</a:t>
            </a:r>
            <a:r>
              <a:rPr lang="es-ES" sz="2400" b="1" dirty="0" smtClean="0">
                <a:solidFill>
                  <a:schemeClr val="bg1"/>
                </a:solidFill>
                <a:latin typeface="Swis721 Ex BT" panose="020B0605020202020204" pitchFamily="34" charset="0"/>
              </a:rPr>
              <a:t>?</a:t>
            </a:r>
            <a:endParaRPr lang="es-ES" sz="2400" b="1" dirty="0">
              <a:solidFill>
                <a:schemeClr val="bg1"/>
              </a:solidFill>
              <a:latin typeface="Swis721 Ex BT" panose="020B0605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27584" y="1124744"/>
            <a:ext cx="8064896" cy="40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chemeClr val="tx1"/>
                </a:solidFill>
                <a:latin typeface="Swis721 Ex BT" pitchFamily="34" charset="0"/>
              </a:rPr>
              <a:t>¿</a:t>
            </a:r>
            <a:r>
              <a:rPr lang="es-ES" altLang="es-ES" sz="1800" b="1" u="sng" dirty="0" smtClean="0">
                <a:solidFill>
                  <a:schemeClr val="tx1"/>
                </a:solidFill>
                <a:latin typeface="Swis721 Ex BT" pitchFamily="34" charset="0"/>
              </a:rPr>
              <a:t>QUÉ PERMITE</a:t>
            </a:r>
            <a:r>
              <a:rPr lang="es-ES" altLang="es-ES" sz="1800" b="1" dirty="0" smtClean="0">
                <a:solidFill>
                  <a:schemeClr val="tx1"/>
                </a:solidFill>
                <a:latin typeface="Swis721 Ex BT" pitchFamily="34" charset="0"/>
              </a:rPr>
              <a:t>?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s-ES" altLang="es-ES" sz="1800" dirty="0" smtClean="0">
              <a:solidFill>
                <a:schemeClr val="tx1"/>
              </a:solidFill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chemeClr val="tx1"/>
                </a:solidFill>
                <a:latin typeface="Swis721 Ex BT" pitchFamily="34" charset="0"/>
              </a:rPr>
              <a:t>Que personas con experiencia profesional y sin formación formal puedan conseguir la acreditación de </a:t>
            </a:r>
            <a:r>
              <a:rPr lang="es-ES" altLang="es-ES" sz="1800" b="1" dirty="0" smtClean="0">
                <a:solidFill>
                  <a:srgbClr val="FF9900"/>
                </a:solidFill>
                <a:latin typeface="Swis721 Ex BT" pitchFamily="34" charset="0"/>
              </a:rPr>
              <a:t>unidades de competencia</a:t>
            </a:r>
            <a:r>
              <a:rPr lang="es-ES" altLang="es-ES" sz="1800" dirty="0" smtClean="0">
                <a:solidFill>
                  <a:schemeClr val="tx1"/>
                </a:solidFill>
                <a:latin typeface="Swis721 Ex BT" pitchFamily="34" charset="0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s-ES" altLang="es-ES" sz="1800" dirty="0" smtClean="0">
              <a:solidFill>
                <a:schemeClr val="tx1"/>
              </a:solidFill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chemeClr val="tx1"/>
                </a:solidFill>
                <a:latin typeface="Swis721 Ex BT" pitchFamily="34" charset="0"/>
              </a:rPr>
              <a:t>La acreditación de estas unidades de competencia supone la convalidación de los módulos asociados a ellas.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s-ES" altLang="es-ES" sz="1800" dirty="0" smtClean="0">
              <a:solidFill>
                <a:schemeClr val="tx1"/>
              </a:solidFill>
              <a:latin typeface="Swis721 Ex BT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ES" altLang="es-ES" sz="1800" dirty="0" smtClean="0">
                <a:solidFill>
                  <a:schemeClr val="tx1"/>
                </a:solidFill>
                <a:latin typeface="Swis721 Ex BT" pitchFamily="34" charset="0"/>
              </a:rPr>
              <a:t>La convalidación de módulos </a:t>
            </a:r>
            <a:r>
              <a:rPr lang="es-ES" altLang="es-ES" sz="2400" b="1" dirty="0" smtClean="0">
                <a:solidFill>
                  <a:srgbClr val="85C3C9"/>
                </a:solidFill>
                <a:latin typeface="Swis721 Ex BT" pitchFamily="34" charset="0"/>
              </a:rPr>
              <a:t>facilita</a:t>
            </a:r>
            <a:r>
              <a:rPr lang="es-ES" altLang="es-ES" sz="1800" dirty="0" smtClean="0">
                <a:solidFill>
                  <a:schemeClr val="tx1"/>
                </a:solidFill>
                <a:latin typeface="Swis721 Ex BT" pitchFamily="34" charset="0"/>
              </a:rPr>
              <a:t> a los trabajadores la obtención de titulaciones oficiales.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13778" y="1202356"/>
            <a:ext cx="7834685" cy="4602908"/>
            <a:chOff x="204" y="663"/>
            <a:chExt cx="5335" cy="2906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 rot="10800000">
              <a:off x="204" y="663"/>
              <a:ext cx="468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>
                  <a:solidFill>
                    <a:srgbClr val="000066"/>
                  </a:solidFill>
                  <a:latin typeface="Calibri" pitchFamily="34" charset="0"/>
                </a:rPr>
                <a:t>VIAS DE ADQUISICIÓN DE LA</a:t>
              </a:r>
              <a:r>
                <a:rPr lang="es-ES" altLang="es-ES">
                  <a:latin typeface="Calibri" pitchFamily="34" charset="0"/>
                </a:rPr>
                <a:t> </a:t>
              </a:r>
              <a:r>
                <a:rPr lang="es-ES" altLang="es-ES">
                  <a:solidFill>
                    <a:srgbClr val="000066"/>
                  </a:solidFill>
                  <a:latin typeface="Calibri" pitchFamily="34" charset="0"/>
                </a:rPr>
                <a:t>COMPETENCIA</a:t>
              </a:r>
            </a:p>
          </p:txBody>
        </p:sp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 rot="10800000">
              <a:off x="2874" y="710"/>
              <a:ext cx="295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dirty="0">
                  <a:solidFill>
                    <a:srgbClr val="000066"/>
                  </a:solidFill>
                  <a:latin typeface="Calibri" pitchFamily="34" charset="0"/>
                </a:rPr>
                <a:t>COMPETENCIA PROFESIONAL</a:t>
              </a:r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 rot="10800000">
              <a:off x="5225" y="710"/>
              <a:ext cx="314" cy="28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2000" b="1">
                  <a:solidFill>
                    <a:srgbClr val="000066"/>
                  </a:solidFill>
                  <a:latin typeface="Calibri" pitchFamily="34" charset="0"/>
                </a:rPr>
                <a:t>CERTIFICACIÓN</a:t>
              </a:r>
            </a:p>
          </p:txBody>
        </p:sp>
        <p:sp>
          <p:nvSpPr>
            <p:cNvPr id="4104" name="Rectangle 10"/>
            <p:cNvSpPr>
              <a:spLocks noChangeArrowheads="1"/>
            </p:cNvSpPr>
            <p:nvPr/>
          </p:nvSpPr>
          <p:spPr bwMode="auto">
            <a:xfrm>
              <a:off x="793" y="845"/>
              <a:ext cx="998" cy="36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>
                  <a:latin typeface="Calibri" pitchFamily="34" charset="0"/>
                </a:rPr>
                <a:t>FORMACIÓN</a:t>
              </a:r>
            </a:p>
          </p:txBody>
        </p:sp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771" y="225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>
                  <a:latin typeface="Calibri" pitchFamily="34" charset="0"/>
                </a:rPr>
                <a:t>EXPERIENCIA</a:t>
              </a:r>
            </a:p>
            <a:p>
              <a:pPr algn="ctr" eaLnBrk="1" hangingPunct="1"/>
              <a:r>
                <a:rPr lang="es-ES" altLang="es-ES">
                  <a:latin typeface="Calibri" pitchFamily="34" charset="0"/>
                </a:rPr>
                <a:t> LABORAL</a:t>
              </a:r>
            </a:p>
          </p:txBody>
        </p:sp>
        <p:sp>
          <p:nvSpPr>
            <p:cNvPr id="4106" name="Rectangle 14"/>
            <p:cNvSpPr>
              <a:spLocks noChangeArrowheads="1"/>
            </p:cNvSpPr>
            <p:nvPr/>
          </p:nvSpPr>
          <p:spPr bwMode="auto">
            <a:xfrm>
              <a:off x="771" y="2931"/>
              <a:ext cx="1089" cy="453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>
                  <a:latin typeface="Calibri" pitchFamily="34" charset="0"/>
                </a:rPr>
                <a:t>APRENDIZAJE </a:t>
              </a:r>
            </a:p>
            <a:p>
              <a:pPr algn="ctr" eaLnBrk="1" hangingPunct="1"/>
              <a:r>
                <a:rPr lang="es-ES" altLang="es-ES">
                  <a:latin typeface="Calibri" pitchFamily="34" charset="0"/>
                </a:rPr>
                <a:t>NO FORMAL</a:t>
              </a:r>
            </a:p>
          </p:txBody>
        </p:sp>
        <p:sp>
          <p:nvSpPr>
            <p:cNvPr id="4107" name="AutoShape 15"/>
            <p:cNvSpPr>
              <a:spLocks noChangeArrowheads="1"/>
            </p:cNvSpPr>
            <p:nvPr/>
          </p:nvSpPr>
          <p:spPr bwMode="auto">
            <a:xfrm>
              <a:off x="2063" y="3022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4108" name="AutoShape 17"/>
            <p:cNvSpPr>
              <a:spLocks noChangeArrowheads="1"/>
            </p:cNvSpPr>
            <p:nvPr/>
          </p:nvSpPr>
          <p:spPr bwMode="auto">
            <a:xfrm>
              <a:off x="2064" y="890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4109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>
                <a:latin typeface="Calibri" pitchFamily="34" charset="0"/>
              </a:endParaRPr>
            </a:p>
          </p:txBody>
        </p:sp>
        <p:sp>
          <p:nvSpPr>
            <p:cNvPr id="4110" name="Rectangle 19"/>
            <p:cNvSpPr>
              <a:spLocks noChangeArrowheads="1"/>
            </p:cNvSpPr>
            <p:nvPr/>
          </p:nvSpPr>
          <p:spPr bwMode="auto">
            <a:xfrm>
              <a:off x="3288" y="2704"/>
              <a:ext cx="1723" cy="272"/>
            </a:xfrm>
            <a:prstGeom prst="rect">
              <a:avLst/>
            </a:prstGeom>
            <a:solidFill>
              <a:srgbClr val="A0AFD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2400" b="1">
                  <a:solidFill>
                    <a:srgbClr val="000066"/>
                  </a:solidFill>
                  <a:latin typeface="Calibri" pitchFamily="34" charset="0"/>
                </a:rPr>
                <a:t>P.E.A.C.</a:t>
              </a:r>
            </a:p>
          </p:txBody>
        </p:sp>
        <p:sp>
          <p:nvSpPr>
            <p:cNvPr id="4111" name="AutoShape 22"/>
            <p:cNvSpPr>
              <a:spLocks noChangeArrowheads="1"/>
            </p:cNvSpPr>
            <p:nvPr/>
          </p:nvSpPr>
          <p:spPr bwMode="auto">
            <a:xfrm flipV="1">
              <a:off x="3198" y="2205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2" name="AutoShape 24"/>
            <p:cNvSpPr>
              <a:spLocks noChangeArrowheads="1"/>
            </p:cNvSpPr>
            <p:nvPr/>
          </p:nvSpPr>
          <p:spPr bwMode="auto">
            <a:xfrm>
              <a:off x="3198" y="3022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0AFD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3" name="AutoShape 25"/>
            <p:cNvSpPr>
              <a:spLocks noChangeArrowheads="1"/>
            </p:cNvSpPr>
            <p:nvPr/>
          </p:nvSpPr>
          <p:spPr bwMode="auto">
            <a:xfrm rot="16200000" flipV="1">
              <a:off x="4491" y="1955"/>
              <a:ext cx="725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4" name="AutoShape 26"/>
            <p:cNvSpPr>
              <a:spLocks noChangeArrowheads="1"/>
            </p:cNvSpPr>
            <p:nvPr/>
          </p:nvSpPr>
          <p:spPr bwMode="auto">
            <a:xfrm>
              <a:off x="3379" y="890"/>
              <a:ext cx="1724" cy="272"/>
            </a:xfrm>
            <a:prstGeom prst="rightArrow">
              <a:avLst>
                <a:gd name="adj1" fmla="val 50000"/>
                <a:gd name="adj2" fmla="val 158456"/>
              </a:avLst>
            </a:prstGeom>
            <a:gradFill rotWithShape="1">
              <a:gsLst>
                <a:gs pos="0">
                  <a:srgbClr val="A0AFD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ES" altLang="es-E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1942</Words>
  <Application>Microsoft Office PowerPoint</Application>
  <PresentationFormat>Presentación en pantalla (4:3)</PresentationFormat>
  <Paragraphs>335</Paragraphs>
  <Slides>43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DGA</dc:creator>
  <cp:lastModifiedBy>admin</cp:lastModifiedBy>
  <cp:revision>257</cp:revision>
  <dcterms:created xsi:type="dcterms:W3CDTF">2010-02-01T08:06:35Z</dcterms:created>
  <dcterms:modified xsi:type="dcterms:W3CDTF">2018-09-04T12:15:28Z</dcterms:modified>
</cp:coreProperties>
</file>