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51"/>
  </p:notesMasterIdLst>
  <p:handoutMasterIdLst>
    <p:handoutMasterId r:id="rId52"/>
  </p:handoutMasterIdLst>
  <p:sldIdLst>
    <p:sldId id="767" r:id="rId2"/>
    <p:sldId id="729" r:id="rId3"/>
    <p:sldId id="750" r:id="rId4"/>
    <p:sldId id="768" r:id="rId5"/>
    <p:sldId id="696" r:id="rId6"/>
    <p:sldId id="697" r:id="rId7"/>
    <p:sldId id="698" r:id="rId8"/>
    <p:sldId id="758" r:id="rId9"/>
    <p:sldId id="759" r:id="rId10"/>
    <p:sldId id="700" r:id="rId11"/>
    <p:sldId id="701" r:id="rId12"/>
    <p:sldId id="702" r:id="rId13"/>
    <p:sldId id="703" r:id="rId14"/>
    <p:sldId id="704" r:id="rId15"/>
    <p:sldId id="769" r:id="rId16"/>
    <p:sldId id="770" r:id="rId17"/>
    <p:sldId id="761" r:id="rId18"/>
    <p:sldId id="762" r:id="rId19"/>
    <p:sldId id="771" r:id="rId20"/>
    <p:sldId id="772" r:id="rId21"/>
    <p:sldId id="773" r:id="rId22"/>
    <p:sldId id="774" r:id="rId23"/>
    <p:sldId id="775" r:id="rId24"/>
    <p:sldId id="726" r:id="rId25"/>
    <p:sldId id="727" r:id="rId26"/>
    <p:sldId id="724" r:id="rId27"/>
    <p:sldId id="738" r:id="rId28"/>
    <p:sldId id="763" r:id="rId29"/>
    <p:sldId id="753" r:id="rId30"/>
    <p:sldId id="776" r:id="rId31"/>
    <p:sldId id="757" r:id="rId32"/>
    <p:sldId id="737" r:id="rId33"/>
    <p:sldId id="777" r:id="rId34"/>
    <p:sldId id="778" r:id="rId35"/>
    <p:sldId id="788" r:id="rId36"/>
    <p:sldId id="781" r:id="rId37"/>
    <p:sldId id="789" r:id="rId38"/>
    <p:sldId id="782" r:id="rId39"/>
    <p:sldId id="780" r:id="rId40"/>
    <p:sldId id="784" r:id="rId41"/>
    <p:sldId id="790" r:id="rId42"/>
    <p:sldId id="791" r:id="rId43"/>
    <p:sldId id="786" r:id="rId44"/>
    <p:sldId id="792" r:id="rId45"/>
    <p:sldId id="795" r:id="rId46"/>
    <p:sldId id="719" r:id="rId47"/>
    <p:sldId id="720" r:id="rId48"/>
    <p:sldId id="570" r:id="rId49"/>
    <p:sldId id="568" r:id="rId5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trón de diapositivas" id="{038C3899-99E4-6543-A55F-195A74D76030}">
          <p14:sldIdLst>
            <p14:sldId id="767"/>
            <p14:sldId id="729"/>
            <p14:sldId id="750"/>
            <p14:sldId id="768"/>
            <p14:sldId id="696"/>
            <p14:sldId id="697"/>
            <p14:sldId id="698"/>
            <p14:sldId id="758"/>
            <p14:sldId id="759"/>
            <p14:sldId id="700"/>
            <p14:sldId id="701"/>
            <p14:sldId id="702"/>
            <p14:sldId id="703"/>
            <p14:sldId id="704"/>
            <p14:sldId id="769"/>
            <p14:sldId id="770"/>
          </p14:sldIdLst>
        </p14:section>
        <p14:section name="Sección sin título" id="{B1F12CBC-E69E-4DD7-BCD1-38B25CDB2176}">
          <p14:sldIdLst>
            <p14:sldId id="761"/>
            <p14:sldId id="762"/>
            <p14:sldId id="771"/>
            <p14:sldId id="772"/>
            <p14:sldId id="773"/>
            <p14:sldId id="774"/>
            <p14:sldId id="775"/>
            <p14:sldId id="726"/>
            <p14:sldId id="727"/>
            <p14:sldId id="724"/>
            <p14:sldId id="738"/>
            <p14:sldId id="763"/>
            <p14:sldId id="753"/>
            <p14:sldId id="776"/>
            <p14:sldId id="757"/>
            <p14:sldId id="737"/>
            <p14:sldId id="777"/>
            <p14:sldId id="778"/>
            <p14:sldId id="788"/>
            <p14:sldId id="781"/>
            <p14:sldId id="789"/>
            <p14:sldId id="782"/>
            <p14:sldId id="780"/>
            <p14:sldId id="784"/>
            <p14:sldId id="790"/>
            <p14:sldId id="791"/>
            <p14:sldId id="786"/>
            <p14:sldId id="792"/>
            <p14:sldId id="795"/>
            <p14:sldId id="719"/>
            <p14:sldId id="720"/>
            <p14:sldId id="570"/>
            <p14:sldId id="56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F17"/>
    <a:srgbClr val="9F4092"/>
    <a:srgbClr val="F9B200"/>
    <a:srgbClr val="009DE0"/>
    <a:srgbClr val="79B61B"/>
    <a:srgbClr val="9D9818"/>
    <a:srgbClr val="F19200"/>
    <a:srgbClr val="2B2861"/>
    <a:srgbClr val="AD4B8E"/>
    <a:srgbClr val="E6B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1" autoAdjust="0"/>
    <p:restoredTop sz="96311"/>
  </p:normalViewPr>
  <p:slideViewPr>
    <p:cSldViewPr snapToGrid="0" snapToObjects="1">
      <p:cViewPr>
        <p:scale>
          <a:sx n="59" d="100"/>
          <a:sy n="59" d="100"/>
        </p:scale>
        <p:origin x="-96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5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6091E-7710-4268-908F-07F96841E661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EBE55E7-653F-4766-B69C-F2F63323BBD0}">
      <dgm:prSet phldrT="[Texto]" custT="1"/>
      <dgm:spPr/>
      <dgm:t>
        <a:bodyPr/>
        <a:lstStyle/>
        <a:p>
          <a:r>
            <a:rPr lang="es-ES" sz="1600" b="1" spc="300" dirty="0" smtClean="0">
              <a:latin typeface="Swis721 Ex BT" panose="020B0605020202020204" pitchFamily="34" charset="0"/>
            </a:rPr>
            <a:t>CERTIFICADOS DE PROFESIONALIDAD</a:t>
          </a:r>
          <a:endParaRPr lang="es-ES" sz="1600" b="1" spc="300" dirty="0">
            <a:latin typeface="Swis721 Ex BT" panose="020B0605020202020204" pitchFamily="34" charset="0"/>
          </a:endParaRPr>
        </a:p>
      </dgm:t>
    </dgm:pt>
    <dgm:pt modelId="{AC03C62C-59E9-4F5B-ABB3-5F221F5298C7}" type="parTrans" cxnId="{F5FC053C-C753-44C6-ACAB-7B6B88790CE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0240650D-6725-480B-BEAB-B46E9841C6B7}" type="sibTrans" cxnId="{F5FC053C-C753-44C6-ACAB-7B6B88790CE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F4AE68D5-A336-420E-A14E-C001B0AC4552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EF1C4DB2-4041-4209-9F3A-234797D3D119}" type="parTrans" cxnId="{675E76FE-34AF-4BD7-A24B-B8209126B367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BA6E5341-7DED-45B5-8A27-808DC4795B7D}" type="sibTrans" cxnId="{675E76FE-34AF-4BD7-A24B-B8209126B367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AA2FF083-5A7F-4A4D-997E-72CEF898C5B0}">
      <dgm:prSet phldrT="[Texto]" custT="1"/>
      <dgm:spPr/>
      <dgm:t>
        <a:bodyPr/>
        <a:lstStyle/>
        <a:p>
          <a:r>
            <a:rPr lang="es-ES" sz="1600" b="1" spc="300" dirty="0" smtClean="0">
              <a:latin typeface="Swis721 Ex BT" panose="020B0605020202020204" pitchFamily="34" charset="0"/>
            </a:rPr>
            <a:t>FORMACIÓN PROFESIONAL</a:t>
          </a:r>
          <a:endParaRPr lang="es-ES" sz="1600" b="1" spc="300" dirty="0">
            <a:latin typeface="Swis721 Ex BT" panose="020B0605020202020204" pitchFamily="34" charset="0"/>
          </a:endParaRPr>
        </a:p>
      </dgm:t>
    </dgm:pt>
    <dgm:pt modelId="{3FD77458-40C8-41CE-91F7-4CA8EE41094E}" type="parTrans" cxnId="{60EC57B6-27BA-4D13-8FE0-00FC82D8756B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B46C6E0C-A0E0-4BD9-AD5F-F7D6C06DF343}" type="sibTrans" cxnId="{60EC57B6-27BA-4D13-8FE0-00FC82D8756B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920BB9BF-075E-455C-B827-529EDDFEA26B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VARIAS cualificaciones profesionales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7129C1A5-A7ED-4B97-8306-C5F02C5F3F84}" type="parTrans" cxnId="{381CE803-3FFD-41A7-A27A-8E62FDA0879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C480A1F2-43E8-4CAC-AB39-981A7C38FAE3}" type="sibTrans" cxnId="{381CE803-3FFD-41A7-A27A-8E62FDA0879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240D924-EC68-4334-A52D-6135529FF929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Efectos ACADÉMICOS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B91ACFDD-B781-43B2-8F0C-666E8E620310}" type="parTrans" cxnId="{962152CF-9A10-4795-BED6-4248D5CE7E09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43210EC-95E2-4B2A-9B08-FD5B7689B8C2}" type="sibTrans" cxnId="{962152CF-9A10-4795-BED6-4248D5CE7E09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3B2F1CBE-2941-4F55-9F35-A53B2F9404AF}">
      <dgm:prSet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UNA cualificación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431CFD31-6962-446E-B873-59F0188DB438}" type="parTrans" cxnId="{50434732-50CB-49E2-8C6C-28F1E7C51D3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2CECD52-ECE9-4386-9D43-63472DE548F8}" type="sibTrans" cxnId="{50434732-50CB-49E2-8C6C-28F1E7C51D3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64E77796-2C1D-47C8-866E-E370B8AF42D0}">
      <dgm:prSet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2000 horas de duración 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5B9A374C-F910-4614-A29D-141236C24112}" type="parTrans" cxnId="{23B10EAB-5D62-4F95-8431-58859F0A471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CC124CB4-314F-44B1-90C8-8BE8B3290C7E}" type="sibTrans" cxnId="{23B10EAB-5D62-4F95-8431-58859F0A471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AA51A5C9-B8FB-47A1-86A9-7CCE35DF122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400 – 600 horas de duración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86138E2D-5294-4029-8DAE-C86B7023F892}" type="parTrans" cxnId="{068E337C-C259-4200-A7F3-9101D6280126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6E800DA0-3956-4D2B-97B6-8D16D689719A}" type="sibTrans" cxnId="{068E337C-C259-4200-A7F3-9101D6280126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E1A40C5-B1A7-4B4E-9E3E-9A97E778899A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C754A8D4-3618-4729-A846-A8133B5F596C}" type="sibTrans" cxnId="{5C18BB02-F7E2-42BD-969A-8C8448323435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8A405C88-B479-40B6-980D-28CCC3323DA8}" type="parTrans" cxnId="{5C18BB02-F7E2-42BD-969A-8C8448323435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46BD016-7BF1-4562-B91C-198D5EE8E8F8}" type="pres">
      <dgm:prSet presAssocID="{2CB6091E-7710-4268-908F-07F96841E66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260B4C-9E72-42D0-B02E-D17D8EFBB099}" type="pres">
      <dgm:prSet presAssocID="{2CB6091E-7710-4268-908F-07F96841E661}" presName="dummyMaxCanvas" presStyleCnt="0"/>
      <dgm:spPr/>
      <dgm:t>
        <a:bodyPr/>
        <a:lstStyle/>
        <a:p>
          <a:endParaRPr lang="es-ES"/>
        </a:p>
      </dgm:t>
    </dgm:pt>
    <dgm:pt modelId="{CEC45BA5-88E2-4E66-92B1-AE21731C0275}" type="pres">
      <dgm:prSet presAssocID="{2CB6091E-7710-4268-908F-07F96841E661}" presName="parentComposite" presStyleCnt="0"/>
      <dgm:spPr/>
      <dgm:t>
        <a:bodyPr/>
        <a:lstStyle/>
        <a:p>
          <a:endParaRPr lang="es-ES"/>
        </a:p>
      </dgm:t>
    </dgm:pt>
    <dgm:pt modelId="{E9FB754F-C209-47D2-8357-0A851A03165C}" type="pres">
      <dgm:prSet presAssocID="{2CB6091E-7710-4268-908F-07F96841E661}" presName="parent1" presStyleLbl="alignAccFollowNode1" presStyleIdx="0" presStyleCnt="4" custScaleX="155873" custScaleY="41026" custLinFactNeighborX="-7632" custLinFactNeighborY="30885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643A79A9-DC3F-4030-A1FF-21FF5E1C9570}" type="pres">
      <dgm:prSet presAssocID="{2CB6091E-7710-4268-908F-07F96841E661}" presName="parent2" presStyleLbl="alignAccFollowNode1" presStyleIdx="1" presStyleCnt="4" custScaleX="168076" custScaleY="41026" custLinFactNeighborX="19111" custLinFactNeighborY="33039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A5DC93F-B21E-4E75-9CA4-9DF8372E5DC6}" type="pres">
      <dgm:prSet presAssocID="{2CB6091E-7710-4268-908F-07F96841E661}" presName="childrenComposite" presStyleCnt="0"/>
      <dgm:spPr/>
      <dgm:t>
        <a:bodyPr/>
        <a:lstStyle/>
        <a:p>
          <a:endParaRPr lang="es-ES"/>
        </a:p>
      </dgm:t>
    </dgm:pt>
    <dgm:pt modelId="{FF586DBC-F42F-4153-9830-24AA9006EF55}" type="pres">
      <dgm:prSet presAssocID="{2CB6091E-7710-4268-908F-07F96841E661}" presName="dummyMaxCanvas_ChildArea" presStyleCnt="0"/>
      <dgm:spPr/>
      <dgm:t>
        <a:bodyPr/>
        <a:lstStyle/>
        <a:p>
          <a:endParaRPr lang="es-ES"/>
        </a:p>
      </dgm:t>
    </dgm:pt>
    <dgm:pt modelId="{7A1DF2E7-6082-4BA1-AD0C-96DAB777731C}" type="pres">
      <dgm:prSet presAssocID="{2CB6091E-7710-4268-908F-07F96841E661}" presName="fulcrum" presStyleLbl="alignAccFollowNode1" presStyleIdx="2" presStyleCnt="4" custLinFactNeighborX="4256"/>
      <dgm:spPr/>
      <dgm:t>
        <a:bodyPr/>
        <a:lstStyle/>
        <a:p>
          <a:endParaRPr lang="es-ES"/>
        </a:p>
      </dgm:t>
    </dgm:pt>
    <dgm:pt modelId="{32AD894D-981D-4781-9B46-67BBAFC7F034}" type="pres">
      <dgm:prSet presAssocID="{2CB6091E-7710-4268-908F-07F96841E661}" presName="balance_34" presStyleLbl="alignAccFollowNode1" presStyleIdx="3" presStyleCnt="4" custScaleX="130588">
        <dgm:presLayoutVars>
          <dgm:bulletEnabled val="1"/>
        </dgm:presLayoutVars>
      </dgm:prSet>
      <dgm:spPr/>
    </dgm:pt>
    <dgm:pt modelId="{3529681F-5AC8-41D4-8446-8F712C95BFC7}" type="pres">
      <dgm:prSet presAssocID="{2CB6091E-7710-4268-908F-07F96841E661}" presName="right_34_1" presStyleLbl="node1" presStyleIdx="0" presStyleCnt="7" custScaleX="113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6E531-920F-49F0-B46F-523D15E4F104}" type="pres">
      <dgm:prSet presAssocID="{2CB6091E-7710-4268-908F-07F96841E661}" presName="right_34_2" presStyleLbl="node1" presStyleIdx="1" presStyleCnt="7" custScaleX="114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DBD44-0683-4210-9C55-DC5CDCBABAC2}" type="pres">
      <dgm:prSet presAssocID="{2CB6091E-7710-4268-908F-07F96841E661}" presName="right_34_3" presStyleLbl="node1" presStyleIdx="2" presStyleCnt="7" custScaleX="113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27852-48DD-4117-8D49-95778A6E3099}" type="pres">
      <dgm:prSet presAssocID="{2CB6091E-7710-4268-908F-07F96841E661}" presName="right_34_4" presStyleLbl="node1" presStyleIdx="3" presStyleCnt="7" custScaleX="112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3783D-8A72-4CB7-A4D8-4F83D4761BC4}" type="pres">
      <dgm:prSet presAssocID="{2CB6091E-7710-4268-908F-07F96841E661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40C75-806D-4882-B1E1-C8C249EC8B7E}" type="pres">
      <dgm:prSet presAssocID="{2CB6091E-7710-4268-908F-07F96841E66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074C6-797D-4EF6-9A12-087EA997D16A}" type="pres">
      <dgm:prSet presAssocID="{2CB6091E-7710-4268-908F-07F96841E66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8E337C-C259-4200-A7F3-9101D6280126}" srcId="{2EBE55E7-653F-4766-B69C-F2F63323BBD0}" destId="{AA51A5C9-B8FB-47A1-86A9-7CCE35DF1229}" srcOrd="0" destOrd="0" parTransId="{86138E2D-5294-4029-8DAE-C86B7023F892}" sibTransId="{6E800DA0-3956-4D2B-97B6-8D16D689719A}"/>
    <dgm:cxn modelId="{E8638690-FF1E-4DC3-BEEB-7DDFDDD39AAA}" type="presOf" srcId="{F4AE68D5-A336-420E-A14E-C001B0AC4552}" destId="{4D0074C6-797D-4EF6-9A12-087EA997D16A}" srcOrd="0" destOrd="0" presId="urn:microsoft.com/office/officeart/2005/8/layout/balance1"/>
    <dgm:cxn modelId="{381CE803-3FFD-41A7-A27A-8E62FDA08798}" srcId="{AA2FF083-5A7F-4A4D-997E-72CEF898C5B0}" destId="{920BB9BF-075E-455C-B827-529EDDFEA26B}" srcOrd="1" destOrd="0" parTransId="{7129C1A5-A7ED-4B97-8306-C5F02C5F3F84}" sibTransId="{C480A1F2-43E8-4CAC-AB39-981A7C38FAE3}"/>
    <dgm:cxn modelId="{962152CF-9A10-4795-BED6-4248D5CE7E09}" srcId="{AA2FF083-5A7F-4A4D-997E-72CEF898C5B0}" destId="{4240D924-EC68-4334-A52D-6135529FF929}" srcOrd="2" destOrd="0" parTransId="{B91ACFDD-B781-43B2-8F0C-666E8E620310}" sibTransId="{443210EC-95E2-4B2A-9B08-FD5B7689B8C2}"/>
    <dgm:cxn modelId="{05C3A1B1-D94C-4614-8149-1B75218D8B96}" type="presOf" srcId="{3B2F1CBE-2941-4F55-9F35-A53B2F9404AF}" destId="{FFF40C75-806D-4882-B1E1-C8C249EC8B7E}" srcOrd="0" destOrd="0" presId="urn:microsoft.com/office/officeart/2005/8/layout/balance1"/>
    <dgm:cxn modelId="{F3115E5F-6115-41E8-8C8E-08F529455745}" type="presOf" srcId="{AA51A5C9-B8FB-47A1-86A9-7CCE35DF1229}" destId="{6593783D-8A72-4CB7-A4D8-4F83D4761BC4}" srcOrd="0" destOrd="0" presId="urn:microsoft.com/office/officeart/2005/8/layout/balance1"/>
    <dgm:cxn modelId="{18D20F71-5567-467B-974F-225E533A98C9}" type="presOf" srcId="{2CB6091E-7710-4268-908F-07F96841E661}" destId="{446BD016-7BF1-4562-B91C-198D5EE8E8F8}" srcOrd="0" destOrd="0" presId="urn:microsoft.com/office/officeart/2005/8/layout/balance1"/>
    <dgm:cxn modelId="{F5FC053C-C753-44C6-ACAB-7B6B88790CE4}" srcId="{2CB6091E-7710-4268-908F-07F96841E661}" destId="{2EBE55E7-653F-4766-B69C-F2F63323BBD0}" srcOrd="0" destOrd="0" parTransId="{AC03C62C-59E9-4F5B-ABB3-5F221F5298C7}" sibTransId="{0240650D-6725-480B-BEAB-B46E9841C6B7}"/>
    <dgm:cxn modelId="{5C18BB02-F7E2-42BD-969A-8C8448323435}" srcId="{AA2FF083-5A7F-4A4D-997E-72CEF898C5B0}" destId="{4E1A40C5-B1A7-4B4E-9E3E-9A97E778899A}" srcOrd="3" destOrd="0" parTransId="{8A405C88-B479-40B6-980D-28CCC3323DA8}" sibTransId="{C754A8D4-3618-4729-A846-A8133B5F596C}"/>
    <dgm:cxn modelId="{C67323A9-E21E-48FE-B734-808D1A8F2815}" type="presOf" srcId="{4240D924-EC68-4334-A52D-6135529FF929}" destId="{D15DBD44-0683-4210-9C55-DC5CDCBABAC2}" srcOrd="0" destOrd="0" presId="urn:microsoft.com/office/officeart/2005/8/layout/balance1"/>
    <dgm:cxn modelId="{6530138D-A8FE-4629-860A-BD0679F847E0}" type="presOf" srcId="{2EBE55E7-653F-4766-B69C-F2F63323BBD0}" destId="{E9FB754F-C209-47D2-8357-0A851A03165C}" srcOrd="0" destOrd="0" presId="urn:microsoft.com/office/officeart/2005/8/layout/balance1"/>
    <dgm:cxn modelId="{973FA8FF-ED31-4891-BCDA-83F376C29E27}" type="presOf" srcId="{64E77796-2C1D-47C8-866E-E370B8AF42D0}" destId="{3529681F-5AC8-41D4-8446-8F712C95BFC7}" srcOrd="0" destOrd="0" presId="urn:microsoft.com/office/officeart/2005/8/layout/balance1"/>
    <dgm:cxn modelId="{CAAFBD29-7712-465E-8C29-CD3FE9B8BD8F}" type="presOf" srcId="{920BB9BF-075E-455C-B827-529EDDFEA26B}" destId="{B1E6E531-920F-49F0-B46F-523D15E4F104}" srcOrd="0" destOrd="0" presId="urn:microsoft.com/office/officeart/2005/8/layout/balance1"/>
    <dgm:cxn modelId="{675E76FE-34AF-4BD7-A24B-B8209126B367}" srcId="{2EBE55E7-653F-4766-B69C-F2F63323BBD0}" destId="{F4AE68D5-A336-420E-A14E-C001B0AC4552}" srcOrd="2" destOrd="0" parTransId="{EF1C4DB2-4041-4209-9F3A-234797D3D119}" sibTransId="{BA6E5341-7DED-45B5-8A27-808DC4795B7D}"/>
    <dgm:cxn modelId="{096A634D-29B9-4BDF-9807-7FA9CE811D29}" type="presOf" srcId="{4E1A40C5-B1A7-4B4E-9E3E-9A97E778899A}" destId="{36127852-48DD-4117-8D49-95778A6E3099}" srcOrd="0" destOrd="0" presId="urn:microsoft.com/office/officeart/2005/8/layout/balance1"/>
    <dgm:cxn modelId="{46AF2B1D-3D9D-492A-B898-12EF408E86A5}" type="presOf" srcId="{AA2FF083-5A7F-4A4D-997E-72CEF898C5B0}" destId="{643A79A9-DC3F-4030-A1FF-21FF5E1C9570}" srcOrd="0" destOrd="0" presId="urn:microsoft.com/office/officeart/2005/8/layout/balance1"/>
    <dgm:cxn modelId="{60EC57B6-27BA-4D13-8FE0-00FC82D8756B}" srcId="{2CB6091E-7710-4268-908F-07F96841E661}" destId="{AA2FF083-5A7F-4A4D-997E-72CEF898C5B0}" srcOrd="1" destOrd="0" parTransId="{3FD77458-40C8-41CE-91F7-4CA8EE41094E}" sibTransId="{B46C6E0C-A0E0-4BD9-AD5F-F7D6C06DF343}"/>
    <dgm:cxn modelId="{50434732-50CB-49E2-8C6C-28F1E7C51D34}" srcId="{2EBE55E7-653F-4766-B69C-F2F63323BBD0}" destId="{3B2F1CBE-2941-4F55-9F35-A53B2F9404AF}" srcOrd="1" destOrd="0" parTransId="{431CFD31-6962-446E-B873-59F0188DB438}" sibTransId="{42CECD52-ECE9-4386-9D43-63472DE548F8}"/>
    <dgm:cxn modelId="{23B10EAB-5D62-4F95-8431-58859F0A4718}" srcId="{AA2FF083-5A7F-4A4D-997E-72CEF898C5B0}" destId="{64E77796-2C1D-47C8-866E-E370B8AF42D0}" srcOrd="0" destOrd="0" parTransId="{5B9A374C-F910-4614-A29D-141236C24112}" sibTransId="{CC124CB4-314F-44B1-90C8-8BE8B3290C7E}"/>
    <dgm:cxn modelId="{61F573E8-C4B6-4B48-B97A-E8B70C9F4AB7}" type="presParOf" srcId="{446BD016-7BF1-4562-B91C-198D5EE8E8F8}" destId="{8C260B4C-9E72-42D0-B02E-D17D8EFBB099}" srcOrd="0" destOrd="0" presId="urn:microsoft.com/office/officeart/2005/8/layout/balance1"/>
    <dgm:cxn modelId="{92207F81-E956-4893-BAA4-2D53F09D753D}" type="presParOf" srcId="{446BD016-7BF1-4562-B91C-198D5EE8E8F8}" destId="{CEC45BA5-88E2-4E66-92B1-AE21731C0275}" srcOrd="1" destOrd="0" presId="urn:microsoft.com/office/officeart/2005/8/layout/balance1"/>
    <dgm:cxn modelId="{254E0422-C6E8-4E30-8A6E-BB50EA875CCE}" type="presParOf" srcId="{CEC45BA5-88E2-4E66-92B1-AE21731C0275}" destId="{E9FB754F-C209-47D2-8357-0A851A03165C}" srcOrd="0" destOrd="0" presId="urn:microsoft.com/office/officeart/2005/8/layout/balance1"/>
    <dgm:cxn modelId="{21D0DD87-272E-4E15-BA48-EC78C05C53F1}" type="presParOf" srcId="{CEC45BA5-88E2-4E66-92B1-AE21731C0275}" destId="{643A79A9-DC3F-4030-A1FF-21FF5E1C9570}" srcOrd="1" destOrd="0" presId="urn:microsoft.com/office/officeart/2005/8/layout/balance1"/>
    <dgm:cxn modelId="{1A8EBBE9-D40F-457C-9125-414E86CA4478}" type="presParOf" srcId="{446BD016-7BF1-4562-B91C-198D5EE8E8F8}" destId="{AA5DC93F-B21E-4E75-9CA4-9DF8372E5DC6}" srcOrd="2" destOrd="0" presId="urn:microsoft.com/office/officeart/2005/8/layout/balance1"/>
    <dgm:cxn modelId="{DF20BA58-B91B-435A-865E-5AB9B94D7812}" type="presParOf" srcId="{AA5DC93F-B21E-4E75-9CA4-9DF8372E5DC6}" destId="{FF586DBC-F42F-4153-9830-24AA9006EF55}" srcOrd="0" destOrd="0" presId="urn:microsoft.com/office/officeart/2005/8/layout/balance1"/>
    <dgm:cxn modelId="{5FF81FC5-92EF-4136-BA55-21F536D51085}" type="presParOf" srcId="{AA5DC93F-B21E-4E75-9CA4-9DF8372E5DC6}" destId="{7A1DF2E7-6082-4BA1-AD0C-96DAB777731C}" srcOrd="1" destOrd="0" presId="urn:microsoft.com/office/officeart/2005/8/layout/balance1"/>
    <dgm:cxn modelId="{082D2259-3018-4ABB-9227-6E3884C06015}" type="presParOf" srcId="{AA5DC93F-B21E-4E75-9CA4-9DF8372E5DC6}" destId="{32AD894D-981D-4781-9B46-67BBAFC7F034}" srcOrd="2" destOrd="0" presId="urn:microsoft.com/office/officeart/2005/8/layout/balance1"/>
    <dgm:cxn modelId="{FFDA409E-B454-4387-87CC-3A7C49D83AD0}" type="presParOf" srcId="{AA5DC93F-B21E-4E75-9CA4-9DF8372E5DC6}" destId="{3529681F-5AC8-41D4-8446-8F712C95BFC7}" srcOrd="3" destOrd="0" presId="urn:microsoft.com/office/officeart/2005/8/layout/balance1"/>
    <dgm:cxn modelId="{55CDB04B-8F33-4E1E-8345-9E121EDE98F7}" type="presParOf" srcId="{AA5DC93F-B21E-4E75-9CA4-9DF8372E5DC6}" destId="{B1E6E531-920F-49F0-B46F-523D15E4F104}" srcOrd="4" destOrd="0" presId="urn:microsoft.com/office/officeart/2005/8/layout/balance1"/>
    <dgm:cxn modelId="{C1C35D42-1F1D-4492-B07C-5E9DCA9AD8D1}" type="presParOf" srcId="{AA5DC93F-B21E-4E75-9CA4-9DF8372E5DC6}" destId="{D15DBD44-0683-4210-9C55-DC5CDCBABAC2}" srcOrd="5" destOrd="0" presId="urn:microsoft.com/office/officeart/2005/8/layout/balance1"/>
    <dgm:cxn modelId="{21B07C53-63C8-4F4A-B5A4-303981C20951}" type="presParOf" srcId="{AA5DC93F-B21E-4E75-9CA4-9DF8372E5DC6}" destId="{36127852-48DD-4117-8D49-95778A6E3099}" srcOrd="6" destOrd="0" presId="urn:microsoft.com/office/officeart/2005/8/layout/balance1"/>
    <dgm:cxn modelId="{76DBD39B-35E8-4ECE-8DAF-272EA7293B09}" type="presParOf" srcId="{AA5DC93F-B21E-4E75-9CA4-9DF8372E5DC6}" destId="{6593783D-8A72-4CB7-A4D8-4F83D4761BC4}" srcOrd="7" destOrd="0" presId="urn:microsoft.com/office/officeart/2005/8/layout/balance1"/>
    <dgm:cxn modelId="{AA34C354-39E5-41D4-AAB3-FB0B559750A2}" type="presParOf" srcId="{AA5DC93F-B21E-4E75-9CA4-9DF8372E5DC6}" destId="{FFF40C75-806D-4882-B1E1-C8C249EC8B7E}" srcOrd="8" destOrd="0" presId="urn:microsoft.com/office/officeart/2005/8/layout/balance1"/>
    <dgm:cxn modelId="{7CA5AFA6-5036-409F-AA15-0D5588674F4D}" type="presParOf" srcId="{AA5DC93F-B21E-4E75-9CA4-9DF8372E5DC6}" destId="{4D0074C6-797D-4EF6-9A12-087EA997D16A}" srcOrd="9" destOrd="0" presId="urn:microsoft.com/office/officeart/2005/8/layout/balanc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F3947-4999-4473-B333-547578C0EC8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C68D4-F9FF-4D7E-BE73-BE10A76D969F}">
      <dgm:prSet phldrT="[Текст]"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INSCRIPCIÓN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E88373E-B391-46FF-8529-F2775FF96D14}" type="par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69E2A6F-2216-4D71-9B9F-4E1A4CE0B4E2}" type="sib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38BDF1-D2F0-47D6-81D1-9420A29BB261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IMPRIMIR Y ENVIAR DOCUMENTACIÓN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D953A00-E876-416A-9AB9-57CD424EB10E}" type="par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565EABE-42AC-487C-8D6F-E0EE4FFA2D83}" type="sib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FCB1500-24DB-4F53-99F6-34C77475D96A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LISTADOS  DEFINITIVOS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A00A6B4-E48D-4D10-95B9-5B6A8C95DF83}" type="par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DFF2B60-63D6-48FB-9ACB-D996755D8BDF}" type="sib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937C02D3-CEDA-4ED3-B66C-5C1ADF5CAE70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CONFIRMACIÓN Y PAGO TASAS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72FE1692-9596-4300-A2A2-F270278E3E0E}" type="par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FEECF8C-9559-4550-8D3E-4E83273CB981}" type="sib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2234932-2864-4387-BB77-1DF198549E45}">
      <dgm:prSet phldrT="[Текст]" custT="1"/>
      <dgm:spPr/>
      <dgm:t>
        <a:bodyPr lIns="0" tIns="72000"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ASESORAMIENTO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8BC02E79-E422-4BDC-AA80-DD4E9203882D}" type="par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047CB24-2FA7-4326-A86B-EF8419B38FD3}" type="sib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52A00267-5AB5-4A02-BAD9-EC131AD99D42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0239D38E-F534-4E94-A740-93F8F63BC764}" type="par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6B4D7BE-A2C6-413B-AED9-0B9D67F36D68}" type="sib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EF283A5-8CF2-42E3-B3FE-F19ECD19AFF7}">
      <dgm:prSet custT="1"/>
      <dgm:spPr/>
      <dgm:t>
        <a:bodyPr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EVALUACIÓN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F661E951-C256-43EF-AE41-1C95BF45F444}" type="par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3438801-1FEC-415F-A8E3-19767B7C1C23}" type="sib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0865C6B-5938-4638-81D3-9E7718FA42B7}">
      <dgm:prSet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ACREDITACIÓN COMPETENCIA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9F8522E6-3632-4206-B16D-7677CB5C70AA}" type="par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4FE5710-8B65-40CD-A0A4-DFC871A81810}" type="sib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DC069E1-947C-459D-A062-EA149D0BEBF2}">
      <dgm:prSet custT="1"/>
      <dgm:spPr/>
      <dgm:t>
        <a:bodyPr/>
        <a:lstStyle/>
        <a:p>
          <a:r>
            <a:rPr lang="es-ES" sz="1200" dirty="0" smtClean="0"/>
            <a:t>PAGO DE TASAS</a:t>
          </a:r>
          <a:endParaRPr lang="es-ES" sz="1200" dirty="0"/>
        </a:p>
      </dgm:t>
    </dgm:pt>
    <dgm:pt modelId="{648C238F-9FAB-4EAB-B650-602E5B4C9DEE}" type="parTrans" cxnId="{D1D2213E-C64A-404B-A2B1-AA726BF08F7D}">
      <dgm:prSet/>
      <dgm:spPr/>
      <dgm:t>
        <a:bodyPr/>
        <a:lstStyle/>
        <a:p>
          <a:endParaRPr lang="es-ES"/>
        </a:p>
      </dgm:t>
    </dgm:pt>
    <dgm:pt modelId="{4A920A2D-479E-4840-9187-BC59E77E0220}" type="sibTrans" cxnId="{D1D2213E-C64A-404B-A2B1-AA726BF08F7D}">
      <dgm:prSet/>
      <dgm:spPr/>
      <dgm:t>
        <a:bodyPr/>
        <a:lstStyle/>
        <a:p>
          <a:endParaRPr lang="es-ES"/>
        </a:p>
      </dgm:t>
    </dgm:pt>
    <dgm:pt modelId="{F1322E97-25EF-44F1-A057-91B8F0581991}">
      <dgm:prSet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491BFBB-F10F-4905-8755-00491EBA1690}" type="sib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D857B2-6F54-4EFC-9BC7-03477AADB151}" type="par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D5DBFEC-A6D1-4C91-B435-D38462C619C7}" type="pres">
      <dgm:prSet presAssocID="{BEEF3947-4999-4473-B333-547578C0EC8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B74951C-EDCD-44D9-8FEB-65CBEBBBE8CF}" type="pres">
      <dgm:prSet presAssocID="{D2EC68D4-F9FF-4D7E-BE73-BE10A76D969F}" presName="parComposite" presStyleCnt="0"/>
      <dgm:spPr/>
    </dgm:pt>
    <dgm:pt modelId="{086E1204-8939-4919-82C4-3776373417E7}" type="pres">
      <dgm:prSet presAssocID="{D2EC68D4-F9FF-4D7E-BE73-BE10A76D969F}" presName="parBigCircle" presStyleLbl="node0" presStyleIdx="0" presStyleCnt="4"/>
      <dgm:spPr>
        <a:solidFill>
          <a:schemeClr val="bg2"/>
        </a:solidFill>
        <a:ln>
          <a:noFill/>
        </a:ln>
      </dgm:spPr>
      <dgm:t>
        <a:bodyPr/>
        <a:lstStyle/>
        <a:p>
          <a:endParaRPr lang="ru-RU"/>
        </a:p>
      </dgm:t>
    </dgm:pt>
    <dgm:pt modelId="{036B248C-3662-4BC7-A251-7A3A58CF1769}" type="pres">
      <dgm:prSet presAssocID="{D2EC68D4-F9FF-4D7E-BE73-BE10A76D969F}" presName="parTx" presStyleLbl="revTx" presStyleIdx="0" presStyleCnt="16"/>
      <dgm:spPr/>
      <dgm:t>
        <a:bodyPr/>
        <a:lstStyle/>
        <a:p>
          <a:endParaRPr lang="ru-RU"/>
        </a:p>
      </dgm:t>
    </dgm:pt>
    <dgm:pt modelId="{DA63BA8A-C9CB-422F-94C1-A23A3450F30C}" type="pres">
      <dgm:prSet presAssocID="{D2EC68D4-F9FF-4D7E-BE73-BE10A76D969F}" presName="bSpace" presStyleCnt="0"/>
      <dgm:spPr/>
    </dgm:pt>
    <dgm:pt modelId="{2F7B4AC6-FC87-43AD-B5E3-6A16174778DB}" type="pres">
      <dgm:prSet presAssocID="{D2EC68D4-F9FF-4D7E-BE73-BE10A76D969F}" presName="parBackupNorm" presStyleCnt="0"/>
      <dgm:spPr/>
    </dgm:pt>
    <dgm:pt modelId="{86FFA4B4-30B6-4B31-823C-E97D5DA6992E}" type="pres">
      <dgm:prSet presAssocID="{069E2A6F-2216-4D71-9B9F-4E1A4CE0B4E2}" presName="parSpace" presStyleCnt="0"/>
      <dgm:spPr/>
    </dgm:pt>
    <dgm:pt modelId="{1AA98C62-C4B4-4CE7-8408-357FB6381510}" type="pres">
      <dgm:prSet presAssocID="{EA38BDF1-D2F0-47D6-81D1-9420A29BB261}" presName="desBackupLeftNorm" presStyleCnt="0"/>
      <dgm:spPr/>
    </dgm:pt>
    <dgm:pt modelId="{D12EA8D8-846B-4334-81E8-DCD12E77B11E}" type="pres">
      <dgm:prSet presAssocID="{EA38BDF1-D2F0-47D6-81D1-9420A29BB261}" presName="desComposite" presStyleCnt="0"/>
      <dgm:spPr/>
    </dgm:pt>
    <dgm:pt modelId="{E1FE8A62-1F7A-4691-A7D6-C00A0338F0F1}" type="pres">
      <dgm:prSet presAssocID="{EA38BDF1-D2F0-47D6-81D1-9420A29BB261}" presName="desCircle" presStyleLbl="node1" presStyleIdx="0" presStyleCnt="6"/>
      <dgm:spPr>
        <a:solidFill>
          <a:schemeClr val="tx2"/>
        </a:solidFill>
        <a:ln>
          <a:noFill/>
        </a:ln>
      </dgm:spPr>
      <dgm:t>
        <a:bodyPr/>
        <a:lstStyle/>
        <a:p>
          <a:endParaRPr lang="ru-RU"/>
        </a:p>
      </dgm:t>
    </dgm:pt>
    <dgm:pt modelId="{893A57FE-F739-4A2C-9686-CE2D2A4A5362}" type="pres">
      <dgm:prSet presAssocID="{EA38BDF1-D2F0-47D6-81D1-9420A29BB261}" presName="chTx" presStyleLbl="revTx" presStyleIdx="1" presStyleCnt="16"/>
      <dgm:spPr/>
      <dgm:t>
        <a:bodyPr/>
        <a:lstStyle/>
        <a:p>
          <a:endParaRPr lang="ru-RU"/>
        </a:p>
      </dgm:t>
    </dgm:pt>
    <dgm:pt modelId="{36C85606-9470-4E75-A4D2-7A16928CF9C8}" type="pres">
      <dgm:prSet presAssocID="{EA38BDF1-D2F0-47D6-81D1-9420A29BB261}" presName="desTx" presStyleLbl="revTx" presStyleIdx="2" presStyleCnt="16">
        <dgm:presLayoutVars>
          <dgm:bulletEnabled val="1"/>
        </dgm:presLayoutVars>
      </dgm:prSet>
      <dgm:spPr/>
    </dgm:pt>
    <dgm:pt modelId="{8306B482-A66F-40AA-A5E1-C007DB512E65}" type="pres">
      <dgm:prSet presAssocID="{EA38BDF1-D2F0-47D6-81D1-9420A29BB261}" presName="desBackupRightNorm" presStyleCnt="0"/>
      <dgm:spPr/>
    </dgm:pt>
    <dgm:pt modelId="{8A8BDDFD-893A-4E80-9A97-0A36589D5BA5}" type="pres">
      <dgm:prSet presAssocID="{D565EABE-42AC-487C-8D6F-E0EE4FFA2D83}" presName="desSpace" presStyleCnt="0"/>
      <dgm:spPr/>
    </dgm:pt>
    <dgm:pt modelId="{504EE4EE-2782-49BB-A344-F11ABD64AB35}" type="pres">
      <dgm:prSet presAssocID="{0FCB1500-24DB-4F53-99F6-34C77475D96A}" presName="desBackupLeftNorm" presStyleCnt="0"/>
      <dgm:spPr/>
    </dgm:pt>
    <dgm:pt modelId="{7C8469C5-C1E8-4660-8E73-1BECC218A85B}" type="pres">
      <dgm:prSet presAssocID="{0FCB1500-24DB-4F53-99F6-34C77475D96A}" presName="desComposite" presStyleCnt="0"/>
      <dgm:spPr/>
    </dgm:pt>
    <dgm:pt modelId="{E0D11030-E8A5-4347-9AEC-EA69DBB03624}" type="pres">
      <dgm:prSet presAssocID="{0FCB1500-24DB-4F53-99F6-34C77475D96A}" presName="desCircle" presStyleLbl="node1" presStyleIdx="1" presStyleCnt="6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C4F93796-E620-436F-88C2-8FC3946E5C00}" type="pres">
      <dgm:prSet presAssocID="{0FCB1500-24DB-4F53-99F6-34C77475D96A}" presName="chTx" presStyleLbl="revTx" presStyleIdx="3" presStyleCnt="16"/>
      <dgm:spPr/>
      <dgm:t>
        <a:bodyPr/>
        <a:lstStyle/>
        <a:p>
          <a:endParaRPr lang="ru-RU"/>
        </a:p>
      </dgm:t>
    </dgm:pt>
    <dgm:pt modelId="{FECBC75A-A29E-42B2-B8C4-6F4F4B667EB5}" type="pres">
      <dgm:prSet presAssocID="{0FCB1500-24DB-4F53-99F6-34C77475D96A}" presName="desTx" presStyleLbl="revTx" presStyleIdx="4" presStyleCnt="16">
        <dgm:presLayoutVars>
          <dgm:bulletEnabled val="1"/>
        </dgm:presLayoutVars>
      </dgm:prSet>
      <dgm:spPr/>
    </dgm:pt>
    <dgm:pt modelId="{07D855E1-3295-4C37-83F6-2650A14DB0F3}" type="pres">
      <dgm:prSet presAssocID="{0FCB1500-24DB-4F53-99F6-34C77475D96A}" presName="desBackupRightNorm" presStyleCnt="0"/>
      <dgm:spPr/>
    </dgm:pt>
    <dgm:pt modelId="{5A4D74C3-E60E-4B99-B0FD-89B7F33EFF59}" type="pres">
      <dgm:prSet presAssocID="{2DFF2B60-63D6-48FB-9ACB-D996755D8BDF}" presName="desSpace" presStyleCnt="0"/>
      <dgm:spPr/>
    </dgm:pt>
    <dgm:pt modelId="{05F149AF-09DE-4AF8-AE29-7642146845CB}" type="pres">
      <dgm:prSet presAssocID="{937C02D3-CEDA-4ED3-B66C-5C1ADF5CAE70}" presName="desBackupLeftNorm" presStyleCnt="0"/>
      <dgm:spPr/>
    </dgm:pt>
    <dgm:pt modelId="{ABEFCE06-8D40-4A9A-A78A-F654A7B0DDF4}" type="pres">
      <dgm:prSet presAssocID="{937C02D3-CEDA-4ED3-B66C-5C1ADF5CAE70}" presName="desComposite" presStyleCnt="0"/>
      <dgm:spPr/>
    </dgm:pt>
    <dgm:pt modelId="{A3FC839F-203B-457D-8037-EA73DEDBA162}" type="pres">
      <dgm:prSet presAssocID="{937C02D3-CEDA-4ED3-B66C-5C1ADF5CAE70}" presName="desCircle" presStyleLbl="node1" presStyleIdx="2" presStyleCnt="6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DD0A8061-E0C1-42AC-A7E2-0867B9677B50}" type="pres">
      <dgm:prSet presAssocID="{937C02D3-CEDA-4ED3-B66C-5C1ADF5CAE70}" presName="chTx" presStyleLbl="revTx" presStyleIdx="5" presStyleCnt="16"/>
      <dgm:spPr/>
      <dgm:t>
        <a:bodyPr/>
        <a:lstStyle/>
        <a:p>
          <a:endParaRPr lang="ru-RU"/>
        </a:p>
      </dgm:t>
    </dgm:pt>
    <dgm:pt modelId="{7ACA9716-3BE2-4441-9363-62AB7B91CB9F}" type="pres">
      <dgm:prSet presAssocID="{937C02D3-CEDA-4ED3-B66C-5C1ADF5CAE70}" presName="desTx" presStyleLbl="revTx" presStyleIdx="6" presStyleCnt="16">
        <dgm:presLayoutVars>
          <dgm:bulletEnabled val="1"/>
        </dgm:presLayoutVars>
      </dgm:prSet>
      <dgm:spPr/>
    </dgm:pt>
    <dgm:pt modelId="{72BFD94A-15FF-4F69-BA30-9B90DA2DE806}" type="pres">
      <dgm:prSet presAssocID="{937C02D3-CEDA-4ED3-B66C-5C1ADF5CAE70}" presName="desBackupRightNorm" presStyleCnt="0"/>
      <dgm:spPr/>
    </dgm:pt>
    <dgm:pt modelId="{AB51DCE3-B830-4EBA-A0E0-8F4E966BDF6D}" type="pres">
      <dgm:prSet presAssocID="{2FEECF8C-9559-4550-8D3E-4E83273CB981}" presName="desSpace" presStyleCnt="0"/>
      <dgm:spPr/>
    </dgm:pt>
    <dgm:pt modelId="{82572446-4335-4F80-BBB0-9E060CAEE9F6}" type="pres">
      <dgm:prSet presAssocID="{82234932-2864-4387-BB77-1DF198549E45}" presName="parComposite" presStyleCnt="0"/>
      <dgm:spPr/>
    </dgm:pt>
    <dgm:pt modelId="{AFA6EDAB-8E2E-43C2-A019-650DEC8E6D1F}" type="pres">
      <dgm:prSet presAssocID="{82234932-2864-4387-BB77-1DF198549E45}" presName="parBigCircle" presStyleLbl="node0" presStyleIdx="1" presStyleCnt="4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0EB8FD2E-1E41-4462-9321-25790F655680}" type="pres">
      <dgm:prSet presAssocID="{82234932-2864-4387-BB77-1DF198549E45}" presName="parTx" presStyleLbl="revTx" presStyleIdx="7" presStyleCnt="16" custScaleX="119889" custScaleY="165690" custLinFactNeighborX="4682" custLinFactNeighborY="-11943"/>
      <dgm:spPr/>
      <dgm:t>
        <a:bodyPr/>
        <a:lstStyle/>
        <a:p>
          <a:endParaRPr lang="ru-RU"/>
        </a:p>
      </dgm:t>
    </dgm:pt>
    <dgm:pt modelId="{77425C51-0CE1-4D7F-91F5-BD0A75C4D51E}" type="pres">
      <dgm:prSet presAssocID="{82234932-2864-4387-BB77-1DF198549E45}" presName="bSpace" presStyleCnt="0"/>
      <dgm:spPr/>
    </dgm:pt>
    <dgm:pt modelId="{7B326735-B36D-4AC4-A758-6D966D76FF38}" type="pres">
      <dgm:prSet presAssocID="{82234932-2864-4387-BB77-1DF198549E45}" presName="parBackupNorm" presStyleCnt="0"/>
      <dgm:spPr/>
    </dgm:pt>
    <dgm:pt modelId="{A09CDCFE-F991-449C-A10B-DEFAECB18C6F}" type="pres">
      <dgm:prSet presAssocID="{C047CB24-2FA7-4326-A86B-EF8419B38FD3}" presName="parSpace" presStyleCnt="0"/>
      <dgm:spPr/>
    </dgm:pt>
    <dgm:pt modelId="{A3BF6FE2-0726-4F65-BE6B-FE705E64EC0C}" type="pres">
      <dgm:prSet presAssocID="{52A00267-5AB5-4A02-BAD9-EC131AD99D42}" presName="desBackupLeftNorm" presStyleCnt="0"/>
      <dgm:spPr/>
    </dgm:pt>
    <dgm:pt modelId="{78BF5EA5-FEC2-4802-B572-170CE9A9BBB2}" type="pres">
      <dgm:prSet presAssocID="{52A00267-5AB5-4A02-BAD9-EC131AD99D42}" presName="desComposite" presStyleCnt="0"/>
      <dgm:spPr/>
    </dgm:pt>
    <dgm:pt modelId="{03F71F44-AF7C-4D7B-9A73-11B62464425D}" type="pres">
      <dgm:prSet presAssocID="{52A00267-5AB5-4A02-BAD9-EC131AD99D42}" presName="desCircle" presStyleLbl="node1" presStyleIdx="3" presStyleCnt="6"/>
      <dgm:spPr>
        <a:solidFill>
          <a:schemeClr val="accent3"/>
        </a:solidFill>
        <a:ln>
          <a:noFill/>
        </a:ln>
      </dgm:spPr>
      <dgm:t>
        <a:bodyPr/>
        <a:lstStyle/>
        <a:p>
          <a:endParaRPr lang="ru-RU"/>
        </a:p>
      </dgm:t>
    </dgm:pt>
    <dgm:pt modelId="{C79032DA-F17F-482D-90DC-1BBB0E0E8DA9}" type="pres">
      <dgm:prSet presAssocID="{52A00267-5AB5-4A02-BAD9-EC131AD99D42}" presName="chTx" presStyleLbl="revTx" presStyleIdx="8" presStyleCnt="16"/>
      <dgm:spPr/>
      <dgm:t>
        <a:bodyPr/>
        <a:lstStyle/>
        <a:p>
          <a:endParaRPr lang="ru-RU"/>
        </a:p>
      </dgm:t>
    </dgm:pt>
    <dgm:pt modelId="{286312EE-E18E-48C8-BD15-64DEEFADAF02}" type="pres">
      <dgm:prSet presAssocID="{52A00267-5AB5-4A02-BAD9-EC131AD99D42}" presName="desTx" presStyleLbl="revTx" presStyleIdx="9" presStyleCnt="16">
        <dgm:presLayoutVars>
          <dgm:bulletEnabled val="1"/>
        </dgm:presLayoutVars>
      </dgm:prSet>
      <dgm:spPr/>
    </dgm:pt>
    <dgm:pt modelId="{85FCC1BE-7181-4375-9288-B63BB0ED8EF1}" type="pres">
      <dgm:prSet presAssocID="{52A00267-5AB5-4A02-BAD9-EC131AD99D42}" presName="desBackupRightNorm" presStyleCnt="0"/>
      <dgm:spPr/>
    </dgm:pt>
    <dgm:pt modelId="{ED61F620-22D5-4ACD-BE33-4341937B334B}" type="pres">
      <dgm:prSet presAssocID="{C6B4D7BE-A2C6-413B-AED9-0B9D67F36D68}" presName="desSpace" presStyleCnt="0"/>
      <dgm:spPr/>
    </dgm:pt>
    <dgm:pt modelId="{CB27BC2D-1019-4FAE-B695-EC85E97D0ECD}" type="pres">
      <dgm:prSet presAssocID="{CDC069E1-947C-459D-A062-EA149D0BEBF2}" presName="desBackupLeftNorm" presStyleCnt="0"/>
      <dgm:spPr/>
    </dgm:pt>
    <dgm:pt modelId="{D92472DC-1C04-44CA-A04B-3697914404C9}" type="pres">
      <dgm:prSet presAssocID="{CDC069E1-947C-459D-A062-EA149D0BEBF2}" presName="desComposite" presStyleCnt="0"/>
      <dgm:spPr/>
    </dgm:pt>
    <dgm:pt modelId="{CB043B64-A9FC-4F26-BA81-A1C78A748D8B}" type="pres">
      <dgm:prSet presAssocID="{CDC069E1-947C-459D-A062-EA149D0BEBF2}" presName="desCircle" presStyleLbl="node1" presStyleIdx="4" presStyleCnt="6"/>
      <dgm:spPr/>
    </dgm:pt>
    <dgm:pt modelId="{9D5B6DC7-384D-4151-B3DD-A17774314247}" type="pres">
      <dgm:prSet presAssocID="{CDC069E1-947C-459D-A062-EA149D0BEBF2}" presName="chTx" presStyleLbl="revTx" presStyleIdx="10" presStyleCnt="16"/>
      <dgm:spPr/>
      <dgm:t>
        <a:bodyPr/>
        <a:lstStyle/>
        <a:p>
          <a:endParaRPr lang="es-ES"/>
        </a:p>
      </dgm:t>
    </dgm:pt>
    <dgm:pt modelId="{4796742B-2D06-47EA-B296-A854759784BF}" type="pres">
      <dgm:prSet presAssocID="{CDC069E1-947C-459D-A062-EA149D0BEBF2}" presName="desTx" presStyleLbl="revTx" presStyleIdx="11" presStyleCnt="16">
        <dgm:presLayoutVars>
          <dgm:bulletEnabled val="1"/>
        </dgm:presLayoutVars>
      </dgm:prSet>
      <dgm:spPr/>
    </dgm:pt>
    <dgm:pt modelId="{BD09BEC9-EDE2-4A49-A2E3-A5847C380A6E}" type="pres">
      <dgm:prSet presAssocID="{CDC069E1-947C-459D-A062-EA149D0BEBF2}" presName="desBackupRightNorm" presStyleCnt="0"/>
      <dgm:spPr/>
    </dgm:pt>
    <dgm:pt modelId="{7C820503-9238-42B9-833E-C836721E833A}" type="pres">
      <dgm:prSet presAssocID="{4A920A2D-479E-4840-9187-BC59E77E0220}" presName="desSpace" presStyleCnt="0"/>
      <dgm:spPr/>
    </dgm:pt>
    <dgm:pt modelId="{07C48FCD-38A3-4D33-9F06-E441657F5411}" type="pres">
      <dgm:prSet presAssocID="{4EF283A5-8CF2-42E3-B3FE-F19ECD19AFF7}" presName="parComposite" presStyleCnt="0"/>
      <dgm:spPr/>
    </dgm:pt>
    <dgm:pt modelId="{6B92F3A7-CA4E-4C0F-BB11-3FF99726A252}" type="pres">
      <dgm:prSet presAssocID="{4EF283A5-8CF2-42E3-B3FE-F19ECD19AFF7}" presName="parBigCircle" presStyleLbl="node0" presStyleIdx="2" presStyleCnt="4"/>
      <dgm:spPr>
        <a:solidFill>
          <a:schemeClr val="accent4"/>
        </a:solidFill>
        <a:ln>
          <a:noFill/>
        </a:ln>
      </dgm:spPr>
      <dgm:t>
        <a:bodyPr/>
        <a:lstStyle/>
        <a:p>
          <a:endParaRPr lang="ru-RU"/>
        </a:p>
      </dgm:t>
    </dgm:pt>
    <dgm:pt modelId="{5383C136-64EB-45F6-86E8-04A9514B8D5F}" type="pres">
      <dgm:prSet presAssocID="{4EF283A5-8CF2-42E3-B3FE-F19ECD19AFF7}" presName="parTx" presStyleLbl="revTx" presStyleIdx="12" presStyleCnt="16"/>
      <dgm:spPr/>
      <dgm:t>
        <a:bodyPr/>
        <a:lstStyle/>
        <a:p>
          <a:endParaRPr lang="ru-RU"/>
        </a:p>
      </dgm:t>
    </dgm:pt>
    <dgm:pt modelId="{DBE41715-069B-45FA-8A56-49C861452C95}" type="pres">
      <dgm:prSet presAssocID="{4EF283A5-8CF2-42E3-B3FE-F19ECD19AFF7}" presName="bSpace" presStyleCnt="0"/>
      <dgm:spPr/>
    </dgm:pt>
    <dgm:pt modelId="{6E642B86-C2B4-4595-B1CE-CF5D3A15D57B}" type="pres">
      <dgm:prSet presAssocID="{4EF283A5-8CF2-42E3-B3FE-F19ECD19AFF7}" presName="parBackupNorm" presStyleCnt="0"/>
      <dgm:spPr/>
    </dgm:pt>
    <dgm:pt modelId="{D3A07338-EA2C-4333-8A0E-741015ADA4E9}" type="pres">
      <dgm:prSet presAssocID="{D3438801-1FEC-415F-A8E3-19767B7C1C23}" presName="parSpace" presStyleCnt="0"/>
      <dgm:spPr/>
    </dgm:pt>
    <dgm:pt modelId="{8AE6CBEA-B1F9-4287-849C-1721884F52FA}" type="pres">
      <dgm:prSet presAssocID="{F1322E97-25EF-44F1-A057-91B8F0581991}" presName="desBackupLeftNorm" presStyleCnt="0"/>
      <dgm:spPr/>
    </dgm:pt>
    <dgm:pt modelId="{A3F017AD-B02C-4611-BB48-F8545593D2C5}" type="pres">
      <dgm:prSet presAssocID="{F1322E97-25EF-44F1-A057-91B8F0581991}" presName="desComposite" presStyleCnt="0"/>
      <dgm:spPr/>
    </dgm:pt>
    <dgm:pt modelId="{F8A17445-E10B-433A-A88E-853724065E19}" type="pres">
      <dgm:prSet presAssocID="{F1322E97-25EF-44F1-A057-91B8F0581991}" presName="desCircle" presStyleLbl="node1" presStyleIdx="5" presStyleCnt="6"/>
      <dgm:spPr>
        <a:solidFill>
          <a:schemeClr val="accent5"/>
        </a:solidFill>
        <a:ln>
          <a:noFill/>
        </a:ln>
      </dgm:spPr>
      <dgm:t>
        <a:bodyPr/>
        <a:lstStyle/>
        <a:p>
          <a:endParaRPr lang="ru-RU"/>
        </a:p>
      </dgm:t>
    </dgm:pt>
    <dgm:pt modelId="{A204CDC8-F7AF-48D5-BF2B-2C4ABFFD6DD6}" type="pres">
      <dgm:prSet presAssocID="{F1322E97-25EF-44F1-A057-91B8F0581991}" presName="chTx" presStyleLbl="revTx" presStyleIdx="13" presStyleCnt="16"/>
      <dgm:spPr/>
      <dgm:t>
        <a:bodyPr/>
        <a:lstStyle/>
        <a:p>
          <a:endParaRPr lang="ru-RU"/>
        </a:p>
      </dgm:t>
    </dgm:pt>
    <dgm:pt modelId="{AABC8E92-D722-4DEC-91A6-FCF42E4FCFDD}" type="pres">
      <dgm:prSet presAssocID="{F1322E97-25EF-44F1-A057-91B8F0581991}" presName="desTx" presStyleLbl="revTx" presStyleIdx="14" presStyleCnt="16">
        <dgm:presLayoutVars>
          <dgm:bulletEnabled val="1"/>
        </dgm:presLayoutVars>
      </dgm:prSet>
      <dgm:spPr/>
    </dgm:pt>
    <dgm:pt modelId="{669E251A-53E6-4811-8959-773D33470773}" type="pres">
      <dgm:prSet presAssocID="{F1322E97-25EF-44F1-A057-91B8F0581991}" presName="desBackupRightNorm" presStyleCnt="0"/>
      <dgm:spPr/>
    </dgm:pt>
    <dgm:pt modelId="{9ACD4E86-0058-48EF-82ED-30ED3F0CF86C}" type="pres">
      <dgm:prSet presAssocID="{8491BFBB-F10F-4905-8755-00491EBA1690}" presName="desSpace" presStyleCnt="0"/>
      <dgm:spPr/>
    </dgm:pt>
    <dgm:pt modelId="{E8DC7354-8D9B-43F8-A7AC-EC4758353DC9}" type="pres">
      <dgm:prSet presAssocID="{D0865C6B-5938-4638-81D3-9E7718FA42B7}" presName="parComposite" presStyleCnt="0"/>
      <dgm:spPr/>
    </dgm:pt>
    <dgm:pt modelId="{7830AF8F-A881-4581-AC2A-06FEE546E3DC}" type="pres">
      <dgm:prSet presAssocID="{D0865C6B-5938-4638-81D3-9E7718FA42B7}" presName="parBigCircle" presStyleLbl="node0" presStyleIdx="3" presStyleCnt="4"/>
      <dgm:spPr>
        <a:solidFill>
          <a:schemeClr val="accent6"/>
        </a:solidFill>
        <a:ln>
          <a:noFill/>
        </a:ln>
      </dgm:spPr>
      <dgm:t>
        <a:bodyPr/>
        <a:lstStyle/>
        <a:p>
          <a:endParaRPr lang="ru-RU"/>
        </a:p>
      </dgm:t>
    </dgm:pt>
    <dgm:pt modelId="{B18DD0DA-E072-452D-8893-EC341D6C8A52}" type="pres">
      <dgm:prSet presAssocID="{D0865C6B-5938-4638-81D3-9E7718FA42B7}" presName="parTx" presStyleLbl="revTx" presStyleIdx="15" presStyleCnt="16" custScaleX="114262" custScaleY="142945" custLinFactNeighborX="5528" custLinFactNeighborY="-7187"/>
      <dgm:spPr/>
      <dgm:t>
        <a:bodyPr/>
        <a:lstStyle/>
        <a:p>
          <a:endParaRPr lang="ru-RU"/>
        </a:p>
      </dgm:t>
    </dgm:pt>
    <dgm:pt modelId="{94D957E6-F64D-4129-BF44-AC4079D7E912}" type="pres">
      <dgm:prSet presAssocID="{D0865C6B-5938-4638-81D3-9E7718FA42B7}" presName="bSpace" presStyleCnt="0"/>
      <dgm:spPr/>
    </dgm:pt>
    <dgm:pt modelId="{09021E90-3BD6-4AE7-A55C-9204175779DE}" type="pres">
      <dgm:prSet presAssocID="{D0865C6B-5938-4638-81D3-9E7718FA42B7}" presName="parBackupNorm" presStyleCnt="0"/>
      <dgm:spPr/>
    </dgm:pt>
    <dgm:pt modelId="{7293D8A7-7BD5-4E9D-9946-8064CC5C22E9}" type="pres">
      <dgm:prSet presAssocID="{84FE5710-8B65-40CD-A0A4-DFC871A81810}" presName="parSpace" presStyleCnt="0"/>
      <dgm:spPr/>
    </dgm:pt>
  </dgm:ptLst>
  <dgm:cxnLst>
    <dgm:cxn modelId="{8AA97302-90ED-3948-9E4F-03C230C6BE49}" type="presOf" srcId="{BEEF3947-4999-4473-B333-547578C0EC87}" destId="{4D5DBFEC-A6D1-4C91-B435-D38462C619C7}" srcOrd="0" destOrd="0" presId="urn:microsoft.com/office/officeart/2008/layout/CircleAccentTimeline"/>
    <dgm:cxn modelId="{0EE3DBD8-9864-4167-97A3-0A3E3C3BC859}" srcId="{4EF283A5-8CF2-42E3-B3FE-F19ECD19AFF7}" destId="{F1322E97-25EF-44F1-A057-91B8F0581991}" srcOrd="0" destOrd="0" parTransId="{EAD857B2-6F54-4EFC-9BC7-03477AADB151}" sibTransId="{8491BFBB-F10F-4905-8755-00491EBA1690}"/>
    <dgm:cxn modelId="{DDBB7529-6802-3344-BDFB-00A5DC133CAD}" type="presOf" srcId="{D2EC68D4-F9FF-4D7E-BE73-BE10A76D969F}" destId="{036B248C-3662-4BC7-A251-7A3A58CF1769}" srcOrd="0" destOrd="0" presId="urn:microsoft.com/office/officeart/2008/layout/CircleAccentTimeline"/>
    <dgm:cxn modelId="{88F7421A-F1F2-4A85-8952-67FE85C5ECAC}" srcId="{D2EC68D4-F9FF-4D7E-BE73-BE10A76D969F}" destId="{0FCB1500-24DB-4F53-99F6-34C77475D96A}" srcOrd="1" destOrd="0" parTransId="{4A00A6B4-E48D-4D10-95B9-5B6A8C95DF83}" sibTransId="{2DFF2B60-63D6-48FB-9ACB-D996755D8BDF}"/>
    <dgm:cxn modelId="{815FCE06-A4A2-41DD-A1A8-FB1397979269}" type="presOf" srcId="{CDC069E1-947C-459D-A062-EA149D0BEBF2}" destId="{9D5B6DC7-384D-4151-B3DD-A17774314247}" srcOrd="0" destOrd="0" presId="urn:microsoft.com/office/officeart/2008/layout/CircleAccentTimeline"/>
    <dgm:cxn modelId="{820E4135-D5EA-424C-A96F-DF3A7E70AC57}" type="presOf" srcId="{52A00267-5AB5-4A02-BAD9-EC131AD99D42}" destId="{C79032DA-F17F-482D-90DC-1BBB0E0E8DA9}" srcOrd="0" destOrd="0" presId="urn:microsoft.com/office/officeart/2008/layout/CircleAccentTimeline"/>
    <dgm:cxn modelId="{E31262BC-48EA-214B-93EE-FD0714DC16B9}" type="presOf" srcId="{F1322E97-25EF-44F1-A057-91B8F0581991}" destId="{A204CDC8-F7AF-48D5-BF2B-2C4ABFFD6DD6}" srcOrd="0" destOrd="0" presId="urn:microsoft.com/office/officeart/2008/layout/CircleAccentTimeline"/>
    <dgm:cxn modelId="{30D6AE8F-F2BA-0B48-936F-AF49E1B47C68}" type="presOf" srcId="{D0865C6B-5938-4638-81D3-9E7718FA42B7}" destId="{B18DD0DA-E072-452D-8893-EC341D6C8A52}" srcOrd="0" destOrd="0" presId="urn:microsoft.com/office/officeart/2008/layout/CircleAccentTimeline"/>
    <dgm:cxn modelId="{AC816377-4BB0-4617-B6D9-01A60D2BB528}" srcId="{82234932-2864-4387-BB77-1DF198549E45}" destId="{52A00267-5AB5-4A02-BAD9-EC131AD99D42}" srcOrd="0" destOrd="0" parTransId="{0239D38E-F534-4E94-A740-93F8F63BC764}" sibTransId="{C6B4D7BE-A2C6-413B-AED9-0B9D67F36D68}"/>
    <dgm:cxn modelId="{054865C1-790C-4CCE-BFAC-120B2F1EF618}" srcId="{BEEF3947-4999-4473-B333-547578C0EC87}" destId="{D2EC68D4-F9FF-4D7E-BE73-BE10A76D969F}" srcOrd="0" destOrd="0" parTransId="{4E88373E-B391-46FF-8529-F2775FF96D14}" sibTransId="{069E2A6F-2216-4D71-9B9F-4E1A4CE0B4E2}"/>
    <dgm:cxn modelId="{D1D2213E-C64A-404B-A2B1-AA726BF08F7D}" srcId="{82234932-2864-4387-BB77-1DF198549E45}" destId="{CDC069E1-947C-459D-A062-EA149D0BEBF2}" srcOrd="1" destOrd="0" parTransId="{648C238F-9FAB-4EAB-B650-602E5B4C9DEE}" sibTransId="{4A920A2D-479E-4840-9187-BC59E77E0220}"/>
    <dgm:cxn modelId="{280A43D1-CEB8-4764-BFA3-98BB5C043BFF}" srcId="{BEEF3947-4999-4473-B333-547578C0EC87}" destId="{D0865C6B-5938-4638-81D3-9E7718FA42B7}" srcOrd="3" destOrd="0" parTransId="{9F8522E6-3632-4206-B16D-7677CB5C70AA}" sibTransId="{84FE5710-8B65-40CD-A0A4-DFC871A81810}"/>
    <dgm:cxn modelId="{C3892AFD-789B-FB48-A516-9E5710EA9AC9}" type="presOf" srcId="{0FCB1500-24DB-4F53-99F6-34C77475D96A}" destId="{C4F93796-E620-436F-88C2-8FC3946E5C00}" srcOrd="0" destOrd="0" presId="urn:microsoft.com/office/officeart/2008/layout/CircleAccentTimeline"/>
    <dgm:cxn modelId="{7068FC83-2A5F-434A-9A2B-275AF5DAED82}" srcId="{BEEF3947-4999-4473-B333-547578C0EC87}" destId="{4EF283A5-8CF2-42E3-B3FE-F19ECD19AFF7}" srcOrd="2" destOrd="0" parTransId="{F661E951-C256-43EF-AE41-1C95BF45F444}" sibTransId="{D3438801-1FEC-415F-A8E3-19767B7C1C23}"/>
    <dgm:cxn modelId="{629B8ADE-328E-4C6E-82FB-659187D18C4F}" srcId="{D2EC68D4-F9FF-4D7E-BE73-BE10A76D969F}" destId="{EA38BDF1-D2F0-47D6-81D1-9420A29BB261}" srcOrd="0" destOrd="0" parTransId="{8D953A00-E876-416A-9AB9-57CD424EB10E}" sibTransId="{D565EABE-42AC-487C-8D6F-E0EE4FFA2D83}"/>
    <dgm:cxn modelId="{B7917519-99BE-6748-AE87-5E7A3FC750E2}" type="presOf" srcId="{937C02D3-CEDA-4ED3-B66C-5C1ADF5CAE70}" destId="{DD0A8061-E0C1-42AC-A7E2-0867B9677B50}" srcOrd="0" destOrd="0" presId="urn:microsoft.com/office/officeart/2008/layout/CircleAccentTimeline"/>
    <dgm:cxn modelId="{CA78B9CA-6462-D74C-B3F9-C0AFB23B7057}" type="presOf" srcId="{EA38BDF1-D2F0-47D6-81D1-9420A29BB261}" destId="{893A57FE-F739-4A2C-9686-CE2D2A4A5362}" srcOrd="0" destOrd="0" presId="urn:microsoft.com/office/officeart/2008/layout/CircleAccentTimeline"/>
    <dgm:cxn modelId="{B6B7B435-D9E7-472D-A6C3-1831DAB73211}" srcId="{BEEF3947-4999-4473-B333-547578C0EC87}" destId="{82234932-2864-4387-BB77-1DF198549E45}" srcOrd="1" destOrd="0" parTransId="{8BC02E79-E422-4BDC-AA80-DD4E9203882D}" sibTransId="{C047CB24-2FA7-4326-A86B-EF8419B38FD3}"/>
    <dgm:cxn modelId="{FD55DA03-AE68-4B49-A96B-E0A971F69A75}" type="presOf" srcId="{4EF283A5-8CF2-42E3-B3FE-F19ECD19AFF7}" destId="{5383C136-64EB-45F6-86E8-04A9514B8D5F}" srcOrd="0" destOrd="0" presId="urn:microsoft.com/office/officeart/2008/layout/CircleAccentTimeline"/>
    <dgm:cxn modelId="{BA97A15F-929C-4A9E-966B-FFBBDEA7216F}" srcId="{D2EC68D4-F9FF-4D7E-BE73-BE10A76D969F}" destId="{937C02D3-CEDA-4ED3-B66C-5C1ADF5CAE70}" srcOrd="2" destOrd="0" parTransId="{72FE1692-9596-4300-A2A2-F270278E3E0E}" sibTransId="{2FEECF8C-9559-4550-8D3E-4E83273CB981}"/>
    <dgm:cxn modelId="{57E41078-ADDC-EE4A-BC78-60A1E98CA119}" type="presOf" srcId="{82234932-2864-4387-BB77-1DF198549E45}" destId="{0EB8FD2E-1E41-4462-9321-25790F655680}" srcOrd="0" destOrd="0" presId="urn:microsoft.com/office/officeart/2008/layout/CircleAccentTimeline"/>
    <dgm:cxn modelId="{5CEFF18C-E998-7E4E-B949-001C1C8B191D}" type="presParOf" srcId="{4D5DBFEC-A6D1-4C91-B435-D38462C619C7}" destId="{5B74951C-EDCD-44D9-8FEB-65CBEBBBE8CF}" srcOrd="0" destOrd="0" presId="urn:microsoft.com/office/officeart/2008/layout/CircleAccentTimeline"/>
    <dgm:cxn modelId="{4DFB1C76-901F-B948-A4A5-FCFF43EC6D0F}" type="presParOf" srcId="{5B74951C-EDCD-44D9-8FEB-65CBEBBBE8CF}" destId="{086E1204-8939-4919-82C4-3776373417E7}" srcOrd="0" destOrd="0" presId="urn:microsoft.com/office/officeart/2008/layout/CircleAccentTimeline"/>
    <dgm:cxn modelId="{1F77B537-62C9-5A4F-847E-9CB4CC63744E}" type="presParOf" srcId="{5B74951C-EDCD-44D9-8FEB-65CBEBBBE8CF}" destId="{036B248C-3662-4BC7-A251-7A3A58CF1769}" srcOrd="1" destOrd="0" presId="urn:microsoft.com/office/officeart/2008/layout/CircleAccentTimeline"/>
    <dgm:cxn modelId="{8C4ABBBA-4250-DD4F-A340-A07264C5BA1B}" type="presParOf" srcId="{5B74951C-EDCD-44D9-8FEB-65CBEBBBE8CF}" destId="{DA63BA8A-C9CB-422F-94C1-A23A3450F30C}" srcOrd="2" destOrd="0" presId="urn:microsoft.com/office/officeart/2008/layout/CircleAccentTimeline"/>
    <dgm:cxn modelId="{E90B0AB8-7432-3849-B659-182FC2373169}" type="presParOf" srcId="{4D5DBFEC-A6D1-4C91-B435-D38462C619C7}" destId="{2F7B4AC6-FC87-43AD-B5E3-6A16174778DB}" srcOrd="1" destOrd="0" presId="urn:microsoft.com/office/officeart/2008/layout/CircleAccentTimeline"/>
    <dgm:cxn modelId="{490DC0FC-9C79-E74B-A2EB-5668674B441B}" type="presParOf" srcId="{4D5DBFEC-A6D1-4C91-B435-D38462C619C7}" destId="{86FFA4B4-30B6-4B31-823C-E97D5DA6992E}" srcOrd="2" destOrd="0" presId="urn:microsoft.com/office/officeart/2008/layout/CircleAccentTimeline"/>
    <dgm:cxn modelId="{EE8990C2-C0B2-9146-BD80-D3BD6BE416EC}" type="presParOf" srcId="{4D5DBFEC-A6D1-4C91-B435-D38462C619C7}" destId="{1AA98C62-C4B4-4CE7-8408-357FB6381510}" srcOrd="3" destOrd="0" presId="urn:microsoft.com/office/officeart/2008/layout/CircleAccentTimeline"/>
    <dgm:cxn modelId="{512AF091-F3C9-D542-B37E-01FD4026A122}" type="presParOf" srcId="{4D5DBFEC-A6D1-4C91-B435-D38462C619C7}" destId="{D12EA8D8-846B-4334-81E8-DCD12E77B11E}" srcOrd="4" destOrd="0" presId="urn:microsoft.com/office/officeart/2008/layout/CircleAccentTimeline"/>
    <dgm:cxn modelId="{148C224E-6884-8F45-9F7C-DE0CB69BC153}" type="presParOf" srcId="{D12EA8D8-846B-4334-81E8-DCD12E77B11E}" destId="{E1FE8A62-1F7A-4691-A7D6-C00A0338F0F1}" srcOrd="0" destOrd="0" presId="urn:microsoft.com/office/officeart/2008/layout/CircleAccentTimeline"/>
    <dgm:cxn modelId="{BAC77304-0FCA-CA4C-9ED0-1297211460B3}" type="presParOf" srcId="{D12EA8D8-846B-4334-81E8-DCD12E77B11E}" destId="{893A57FE-F739-4A2C-9686-CE2D2A4A5362}" srcOrd="1" destOrd="0" presId="urn:microsoft.com/office/officeart/2008/layout/CircleAccentTimeline"/>
    <dgm:cxn modelId="{B4565EB6-D126-9540-B72B-654683F96CCF}" type="presParOf" srcId="{D12EA8D8-846B-4334-81E8-DCD12E77B11E}" destId="{36C85606-9470-4E75-A4D2-7A16928CF9C8}" srcOrd="2" destOrd="0" presId="urn:microsoft.com/office/officeart/2008/layout/CircleAccentTimeline"/>
    <dgm:cxn modelId="{668258E2-04EE-6B4E-904A-D0DDA9B0404E}" type="presParOf" srcId="{4D5DBFEC-A6D1-4C91-B435-D38462C619C7}" destId="{8306B482-A66F-40AA-A5E1-C007DB512E65}" srcOrd="5" destOrd="0" presId="urn:microsoft.com/office/officeart/2008/layout/CircleAccentTimeline"/>
    <dgm:cxn modelId="{81ADD7B3-6C10-E644-91DE-E8FFAC54B14A}" type="presParOf" srcId="{4D5DBFEC-A6D1-4C91-B435-D38462C619C7}" destId="{8A8BDDFD-893A-4E80-9A97-0A36589D5BA5}" srcOrd="6" destOrd="0" presId="urn:microsoft.com/office/officeart/2008/layout/CircleAccentTimeline"/>
    <dgm:cxn modelId="{46078B35-A141-7746-97FE-60A91677F0B9}" type="presParOf" srcId="{4D5DBFEC-A6D1-4C91-B435-D38462C619C7}" destId="{504EE4EE-2782-49BB-A344-F11ABD64AB35}" srcOrd="7" destOrd="0" presId="urn:microsoft.com/office/officeart/2008/layout/CircleAccentTimeline"/>
    <dgm:cxn modelId="{CC039E78-8FCB-CE47-9105-58FFC3095312}" type="presParOf" srcId="{4D5DBFEC-A6D1-4C91-B435-D38462C619C7}" destId="{7C8469C5-C1E8-4660-8E73-1BECC218A85B}" srcOrd="8" destOrd="0" presId="urn:microsoft.com/office/officeart/2008/layout/CircleAccentTimeline"/>
    <dgm:cxn modelId="{5F303E06-1DB6-4444-B060-1ECFE4AC3B08}" type="presParOf" srcId="{7C8469C5-C1E8-4660-8E73-1BECC218A85B}" destId="{E0D11030-E8A5-4347-9AEC-EA69DBB03624}" srcOrd="0" destOrd="0" presId="urn:microsoft.com/office/officeart/2008/layout/CircleAccentTimeline"/>
    <dgm:cxn modelId="{64A2520E-1AD0-6047-A2B2-0F21EC96F11F}" type="presParOf" srcId="{7C8469C5-C1E8-4660-8E73-1BECC218A85B}" destId="{C4F93796-E620-436F-88C2-8FC3946E5C00}" srcOrd="1" destOrd="0" presId="urn:microsoft.com/office/officeart/2008/layout/CircleAccentTimeline"/>
    <dgm:cxn modelId="{54D9F0C7-B63B-FF46-A5D9-CBF6E3196F62}" type="presParOf" srcId="{7C8469C5-C1E8-4660-8E73-1BECC218A85B}" destId="{FECBC75A-A29E-42B2-B8C4-6F4F4B667EB5}" srcOrd="2" destOrd="0" presId="urn:microsoft.com/office/officeart/2008/layout/CircleAccentTimeline"/>
    <dgm:cxn modelId="{77E2E46E-9BA2-254C-ADF8-F8B9E1B6D583}" type="presParOf" srcId="{4D5DBFEC-A6D1-4C91-B435-D38462C619C7}" destId="{07D855E1-3295-4C37-83F6-2650A14DB0F3}" srcOrd="9" destOrd="0" presId="urn:microsoft.com/office/officeart/2008/layout/CircleAccentTimeline"/>
    <dgm:cxn modelId="{68399988-57D6-4C43-B385-B4B03B36214C}" type="presParOf" srcId="{4D5DBFEC-A6D1-4C91-B435-D38462C619C7}" destId="{5A4D74C3-E60E-4B99-B0FD-89B7F33EFF59}" srcOrd="10" destOrd="0" presId="urn:microsoft.com/office/officeart/2008/layout/CircleAccentTimeline"/>
    <dgm:cxn modelId="{86B35FD2-2DF4-A54A-9529-7037C518ECB5}" type="presParOf" srcId="{4D5DBFEC-A6D1-4C91-B435-D38462C619C7}" destId="{05F149AF-09DE-4AF8-AE29-7642146845CB}" srcOrd="11" destOrd="0" presId="urn:microsoft.com/office/officeart/2008/layout/CircleAccentTimeline"/>
    <dgm:cxn modelId="{AD8A27CE-1C70-1345-9714-491A1504BB0B}" type="presParOf" srcId="{4D5DBFEC-A6D1-4C91-B435-D38462C619C7}" destId="{ABEFCE06-8D40-4A9A-A78A-F654A7B0DDF4}" srcOrd="12" destOrd="0" presId="urn:microsoft.com/office/officeart/2008/layout/CircleAccentTimeline"/>
    <dgm:cxn modelId="{5A63A3F9-3244-6042-844B-EF40F943313C}" type="presParOf" srcId="{ABEFCE06-8D40-4A9A-A78A-F654A7B0DDF4}" destId="{A3FC839F-203B-457D-8037-EA73DEDBA162}" srcOrd="0" destOrd="0" presId="urn:microsoft.com/office/officeart/2008/layout/CircleAccentTimeline"/>
    <dgm:cxn modelId="{F01B4102-07A7-0B4A-AE12-1909F61CA56F}" type="presParOf" srcId="{ABEFCE06-8D40-4A9A-A78A-F654A7B0DDF4}" destId="{DD0A8061-E0C1-42AC-A7E2-0867B9677B50}" srcOrd="1" destOrd="0" presId="urn:microsoft.com/office/officeart/2008/layout/CircleAccentTimeline"/>
    <dgm:cxn modelId="{77AF22BC-0BAD-854B-AEC1-69E00460E771}" type="presParOf" srcId="{ABEFCE06-8D40-4A9A-A78A-F654A7B0DDF4}" destId="{7ACA9716-3BE2-4441-9363-62AB7B91CB9F}" srcOrd="2" destOrd="0" presId="urn:microsoft.com/office/officeart/2008/layout/CircleAccentTimeline"/>
    <dgm:cxn modelId="{16B63A7F-FA3D-9B47-9C45-2CA8C6318899}" type="presParOf" srcId="{4D5DBFEC-A6D1-4C91-B435-D38462C619C7}" destId="{72BFD94A-15FF-4F69-BA30-9B90DA2DE806}" srcOrd="13" destOrd="0" presId="urn:microsoft.com/office/officeart/2008/layout/CircleAccentTimeline"/>
    <dgm:cxn modelId="{C6A8BE45-A30B-AC4E-9C18-A86ED1476C1F}" type="presParOf" srcId="{4D5DBFEC-A6D1-4C91-B435-D38462C619C7}" destId="{AB51DCE3-B830-4EBA-A0E0-8F4E966BDF6D}" srcOrd="14" destOrd="0" presId="urn:microsoft.com/office/officeart/2008/layout/CircleAccentTimeline"/>
    <dgm:cxn modelId="{6AFA4433-DE4E-BD41-B9D3-165804E920CB}" type="presParOf" srcId="{4D5DBFEC-A6D1-4C91-B435-D38462C619C7}" destId="{82572446-4335-4F80-BBB0-9E060CAEE9F6}" srcOrd="15" destOrd="0" presId="urn:microsoft.com/office/officeart/2008/layout/CircleAccentTimeline"/>
    <dgm:cxn modelId="{C14CA43F-7174-2540-9A80-9656072B9A88}" type="presParOf" srcId="{82572446-4335-4F80-BBB0-9E060CAEE9F6}" destId="{AFA6EDAB-8E2E-43C2-A019-650DEC8E6D1F}" srcOrd="0" destOrd="0" presId="urn:microsoft.com/office/officeart/2008/layout/CircleAccentTimeline"/>
    <dgm:cxn modelId="{EB3E50E2-D8A9-0E4C-B03F-05638F0FC481}" type="presParOf" srcId="{82572446-4335-4F80-BBB0-9E060CAEE9F6}" destId="{0EB8FD2E-1E41-4462-9321-25790F655680}" srcOrd="1" destOrd="0" presId="urn:microsoft.com/office/officeart/2008/layout/CircleAccentTimeline"/>
    <dgm:cxn modelId="{5813AECC-DAC0-6348-9E01-7089A6D2BD5F}" type="presParOf" srcId="{82572446-4335-4F80-BBB0-9E060CAEE9F6}" destId="{77425C51-0CE1-4D7F-91F5-BD0A75C4D51E}" srcOrd="2" destOrd="0" presId="urn:microsoft.com/office/officeart/2008/layout/CircleAccentTimeline"/>
    <dgm:cxn modelId="{B862F3BC-151D-0B40-B8B7-58A7E518F20E}" type="presParOf" srcId="{4D5DBFEC-A6D1-4C91-B435-D38462C619C7}" destId="{7B326735-B36D-4AC4-A758-6D966D76FF38}" srcOrd="16" destOrd="0" presId="urn:microsoft.com/office/officeart/2008/layout/CircleAccentTimeline"/>
    <dgm:cxn modelId="{4DEDD7AA-5B1A-C04B-AF95-FBA4AB37C257}" type="presParOf" srcId="{4D5DBFEC-A6D1-4C91-B435-D38462C619C7}" destId="{A09CDCFE-F991-449C-A10B-DEFAECB18C6F}" srcOrd="17" destOrd="0" presId="urn:microsoft.com/office/officeart/2008/layout/CircleAccentTimeline"/>
    <dgm:cxn modelId="{031B9AE6-A294-984A-B427-16816EBD8F20}" type="presParOf" srcId="{4D5DBFEC-A6D1-4C91-B435-D38462C619C7}" destId="{A3BF6FE2-0726-4F65-BE6B-FE705E64EC0C}" srcOrd="18" destOrd="0" presId="urn:microsoft.com/office/officeart/2008/layout/CircleAccentTimeline"/>
    <dgm:cxn modelId="{1F91D7C8-9380-BF4C-A860-F5A48D0FEF3A}" type="presParOf" srcId="{4D5DBFEC-A6D1-4C91-B435-D38462C619C7}" destId="{78BF5EA5-FEC2-4802-B572-170CE9A9BBB2}" srcOrd="19" destOrd="0" presId="urn:microsoft.com/office/officeart/2008/layout/CircleAccentTimeline"/>
    <dgm:cxn modelId="{19DC55F8-22E3-704A-B9B0-74C6D4E750AE}" type="presParOf" srcId="{78BF5EA5-FEC2-4802-B572-170CE9A9BBB2}" destId="{03F71F44-AF7C-4D7B-9A73-11B62464425D}" srcOrd="0" destOrd="0" presId="urn:microsoft.com/office/officeart/2008/layout/CircleAccentTimeline"/>
    <dgm:cxn modelId="{AD3C1E2E-FEE0-0146-AA83-B367045C6B0D}" type="presParOf" srcId="{78BF5EA5-FEC2-4802-B572-170CE9A9BBB2}" destId="{C79032DA-F17F-482D-90DC-1BBB0E0E8DA9}" srcOrd="1" destOrd="0" presId="urn:microsoft.com/office/officeart/2008/layout/CircleAccentTimeline"/>
    <dgm:cxn modelId="{179EC2D5-5CDF-664E-B6CB-B0E44AAC6738}" type="presParOf" srcId="{78BF5EA5-FEC2-4802-B572-170CE9A9BBB2}" destId="{286312EE-E18E-48C8-BD15-64DEEFADAF02}" srcOrd="2" destOrd="0" presId="urn:microsoft.com/office/officeart/2008/layout/CircleAccentTimeline"/>
    <dgm:cxn modelId="{15F59B7D-D2B3-D946-A03C-68C3315B0687}" type="presParOf" srcId="{4D5DBFEC-A6D1-4C91-B435-D38462C619C7}" destId="{85FCC1BE-7181-4375-9288-B63BB0ED8EF1}" srcOrd="20" destOrd="0" presId="urn:microsoft.com/office/officeart/2008/layout/CircleAccentTimeline"/>
    <dgm:cxn modelId="{081CDD5E-3788-6F42-8B18-C5A5B3681854}" type="presParOf" srcId="{4D5DBFEC-A6D1-4C91-B435-D38462C619C7}" destId="{ED61F620-22D5-4ACD-BE33-4341937B334B}" srcOrd="21" destOrd="0" presId="urn:microsoft.com/office/officeart/2008/layout/CircleAccentTimeline"/>
    <dgm:cxn modelId="{461B07E7-5BD2-45E6-832E-42D9FD4B8F02}" type="presParOf" srcId="{4D5DBFEC-A6D1-4C91-B435-D38462C619C7}" destId="{CB27BC2D-1019-4FAE-B695-EC85E97D0ECD}" srcOrd="22" destOrd="0" presId="urn:microsoft.com/office/officeart/2008/layout/CircleAccentTimeline"/>
    <dgm:cxn modelId="{63320528-5A7F-45BA-A4CC-486F932A12B4}" type="presParOf" srcId="{4D5DBFEC-A6D1-4C91-B435-D38462C619C7}" destId="{D92472DC-1C04-44CA-A04B-3697914404C9}" srcOrd="23" destOrd="0" presId="urn:microsoft.com/office/officeart/2008/layout/CircleAccentTimeline"/>
    <dgm:cxn modelId="{7C6E7AFB-F8C6-46D1-A756-8D945FA750ED}" type="presParOf" srcId="{D92472DC-1C04-44CA-A04B-3697914404C9}" destId="{CB043B64-A9FC-4F26-BA81-A1C78A748D8B}" srcOrd="0" destOrd="0" presId="urn:microsoft.com/office/officeart/2008/layout/CircleAccentTimeline"/>
    <dgm:cxn modelId="{A4F82F4C-30E1-4AB0-B3F2-EB0DB0AF4AAD}" type="presParOf" srcId="{D92472DC-1C04-44CA-A04B-3697914404C9}" destId="{9D5B6DC7-384D-4151-B3DD-A17774314247}" srcOrd="1" destOrd="0" presId="urn:microsoft.com/office/officeart/2008/layout/CircleAccentTimeline"/>
    <dgm:cxn modelId="{822BB78B-12E7-484C-A8A1-BC220B305C43}" type="presParOf" srcId="{D92472DC-1C04-44CA-A04B-3697914404C9}" destId="{4796742B-2D06-47EA-B296-A854759784BF}" srcOrd="2" destOrd="0" presId="urn:microsoft.com/office/officeart/2008/layout/CircleAccentTimeline"/>
    <dgm:cxn modelId="{9D4A0F87-1423-47A1-8592-7FB8FD02B869}" type="presParOf" srcId="{4D5DBFEC-A6D1-4C91-B435-D38462C619C7}" destId="{BD09BEC9-EDE2-4A49-A2E3-A5847C380A6E}" srcOrd="24" destOrd="0" presId="urn:microsoft.com/office/officeart/2008/layout/CircleAccentTimeline"/>
    <dgm:cxn modelId="{B852837C-A2F8-4FCE-A4A5-266E13E9FF91}" type="presParOf" srcId="{4D5DBFEC-A6D1-4C91-B435-D38462C619C7}" destId="{7C820503-9238-42B9-833E-C836721E833A}" srcOrd="25" destOrd="0" presId="urn:microsoft.com/office/officeart/2008/layout/CircleAccentTimeline"/>
    <dgm:cxn modelId="{9315E00F-5FAB-B144-B588-EDC20ADC21E8}" type="presParOf" srcId="{4D5DBFEC-A6D1-4C91-B435-D38462C619C7}" destId="{07C48FCD-38A3-4D33-9F06-E441657F5411}" srcOrd="26" destOrd="0" presId="urn:microsoft.com/office/officeart/2008/layout/CircleAccentTimeline"/>
    <dgm:cxn modelId="{5EE9AE13-C96B-D049-9933-41532C4ADFCB}" type="presParOf" srcId="{07C48FCD-38A3-4D33-9F06-E441657F5411}" destId="{6B92F3A7-CA4E-4C0F-BB11-3FF99726A252}" srcOrd="0" destOrd="0" presId="urn:microsoft.com/office/officeart/2008/layout/CircleAccentTimeline"/>
    <dgm:cxn modelId="{E948E695-FCF3-D04F-A40D-F50FBEC1F22F}" type="presParOf" srcId="{07C48FCD-38A3-4D33-9F06-E441657F5411}" destId="{5383C136-64EB-45F6-86E8-04A9514B8D5F}" srcOrd="1" destOrd="0" presId="urn:microsoft.com/office/officeart/2008/layout/CircleAccentTimeline"/>
    <dgm:cxn modelId="{118743DD-F6DE-D946-B342-6BFA73B9E485}" type="presParOf" srcId="{07C48FCD-38A3-4D33-9F06-E441657F5411}" destId="{DBE41715-069B-45FA-8A56-49C861452C95}" srcOrd="2" destOrd="0" presId="urn:microsoft.com/office/officeart/2008/layout/CircleAccentTimeline"/>
    <dgm:cxn modelId="{7E9F8A7F-31D8-144C-8E60-17A1E8879E1C}" type="presParOf" srcId="{4D5DBFEC-A6D1-4C91-B435-D38462C619C7}" destId="{6E642B86-C2B4-4595-B1CE-CF5D3A15D57B}" srcOrd="27" destOrd="0" presId="urn:microsoft.com/office/officeart/2008/layout/CircleAccentTimeline"/>
    <dgm:cxn modelId="{5335EF31-ED81-8748-97A3-20946697D6ED}" type="presParOf" srcId="{4D5DBFEC-A6D1-4C91-B435-D38462C619C7}" destId="{D3A07338-EA2C-4333-8A0E-741015ADA4E9}" srcOrd="28" destOrd="0" presId="urn:microsoft.com/office/officeart/2008/layout/CircleAccentTimeline"/>
    <dgm:cxn modelId="{C5097340-CDAA-4C45-B439-2BFC0B2C4917}" type="presParOf" srcId="{4D5DBFEC-A6D1-4C91-B435-D38462C619C7}" destId="{8AE6CBEA-B1F9-4287-849C-1721884F52FA}" srcOrd="29" destOrd="0" presId="urn:microsoft.com/office/officeart/2008/layout/CircleAccentTimeline"/>
    <dgm:cxn modelId="{7612E3F3-247F-F34A-8F72-ABEE85F5593C}" type="presParOf" srcId="{4D5DBFEC-A6D1-4C91-B435-D38462C619C7}" destId="{A3F017AD-B02C-4611-BB48-F8545593D2C5}" srcOrd="30" destOrd="0" presId="urn:microsoft.com/office/officeart/2008/layout/CircleAccentTimeline"/>
    <dgm:cxn modelId="{A00CB469-4C41-7149-B055-4637C2502066}" type="presParOf" srcId="{A3F017AD-B02C-4611-BB48-F8545593D2C5}" destId="{F8A17445-E10B-433A-A88E-853724065E19}" srcOrd="0" destOrd="0" presId="urn:microsoft.com/office/officeart/2008/layout/CircleAccentTimeline"/>
    <dgm:cxn modelId="{6AE5460E-1B9D-0145-B34F-59864B8110C1}" type="presParOf" srcId="{A3F017AD-B02C-4611-BB48-F8545593D2C5}" destId="{A204CDC8-F7AF-48D5-BF2B-2C4ABFFD6DD6}" srcOrd="1" destOrd="0" presId="urn:microsoft.com/office/officeart/2008/layout/CircleAccentTimeline"/>
    <dgm:cxn modelId="{9AA1A3D0-8EE0-854B-8736-67A60170D70A}" type="presParOf" srcId="{A3F017AD-B02C-4611-BB48-F8545593D2C5}" destId="{AABC8E92-D722-4DEC-91A6-FCF42E4FCFDD}" srcOrd="2" destOrd="0" presId="urn:microsoft.com/office/officeart/2008/layout/CircleAccentTimeline"/>
    <dgm:cxn modelId="{581D3501-6A10-2F46-9462-AE85CC0050D2}" type="presParOf" srcId="{4D5DBFEC-A6D1-4C91-B435-D38462C619C7}" destId="{669E251A-53E6-4811-8959-773D33470773}" srcOrd="31" destOrd="0" presId="urn:microsoft.com/office/officeart/2008/layout/CircleAccentTimeline"/>
    <dgm:cxn modelId="{6670B82F-8CB7-2645-BFA7-DD94C3E41498}" type="presParOf" srcId="{4D5DBFEC-A6D1-4C91-B435-D38462C619C7}" destId="{9ACD4E86-0058-48EF-82ED-30ED3F0CF86C}" srcOrd="32" destOrd="0" presId="urn:microsoft.com/office/officeart/2008/layout/CircleAccentTimeline"/>
    <dgm:cxn modelId="{6FB9FBF9-7E4C-E84B-895D-7DFB752F7B78}" type="presParOf" srcId="{4D5DBFEC-A6D1-4C91-B435-D38462C619C7}" destId="{E8DC7354-8D9B-43F8-A7AC-EC4758353DC9}" srcOrd="33" destOrd="0" presId="urn:microsoft.com/office/officeart/2008/layout/CircleAccentTimeline"/>
    <dgm:cxn modelId="{4925350A-1522-D64D-AC69-F2BA61470283}" type="presParOf" srcId="{E8DC7354-8D9B-43F8-A7AC-EC4758353DC9}" destId="{7830AF8F-A881-4581-AC2A-06FEE546E3DC}" srcOrd="0" destOrd="0" presId="urn:microsoft.com/office/officeart/2008/layout/CircleAccentTimeline"/>
    <dgm:cxn modelId="{90D1772F-2B46-C141-9EC3-55ECBBC2E9E6}" type="presParOf" srcId="{E8DC7354-8D9B-43F8-A7AC-EC4758353DC9}" destId="{B18DD0DA-E072-452D-8893-EC341D6C8A52}" srcOrd="1" destOrd="0" presId="urn:microsoft.com/office/officeart/2008/layout/CircleAccentTimeline"/>
    <dgm:cxn modelId="{1072D1EC-9AA7-104D-8D9B-F5EE639CCF38}" type="presParOf" srcId="{E8DC7354-8D9B-43F8-A7AC-EC4758353DC9}" destId="{94D957E6-F64D-4129-BF44-AC4079D7E912}" srcOrd="2" destOrd="0" presId="urn:microsoft.com/office/officeart/2008/layout/CircleAccentTimeline"/>
    <dgm:cxn modelId="{F84CE1FB-3DD7-7E4B-8594-0C411DDA8D90}" type="presParOf" srcId="{4D5DBFEC-A6D1-4C91-B435-D38462C619C7}" destId="{09021E90-3BD6-4AE7-A55C-9204175779DE}" srcOrd="34" destOrd="0" presId="urn:microsoft.com/office/officeart/2008/layout/CircleAccentTimeline"/>
    <dgm:cxn modelId="{3B17324C-44A3-BC41-8148-CB95521F682A}" type="presParOf" srcId="{4D5DBFEC-A6D1-4C91-B435-D38462C619C7}" destId="{7293D8A7-7BD5-4E9D-9946-8064CC5C22E9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754F-C209-47D2-8357-0A851A03165C}">
      <dsp:nvSpPr>
        <dsp:cNvPr id="0" name=""/>
        <dsp:cNvSpPr/>
      </dsp:nvSpPr>
      <dsp:spPr>
        <a:xfrm>
          <a:off x="452390" y="739035"/>
          <a:ext cx="3434575" cy="5022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pc="300" dirty="0" smtClean="0">
              <a:latin typeface="Swis721 Ex BT" panose="020B0605020202020204" pitchFamily="34" charset="0"/>
            </a:rPr>
            <a:t>CERTIFICADOS DE PROFESIONALIDAD</a:t>
          </a:r>
          <a:endParaRPr lang="es-ES" sz="1600" b="1" kern="1200" spc="300" dirty="0">
            <a:latin typeface="Swis721 Ex BT" panose="020B0605020202020204" pitchFamily="34" charset="0"/>
          </a:endParaRPr>
        </a:p>
      </dsp:txBody>
      <dsp:txXfrm>
        <a:off x="467099" y="753744"/>
        <a:ext cx="3405157" cy="472796"/>
      </dsp:txXfrm>
    </dsp:sp>
    <dsp:sp modelId="{643A79A9-DC3F-4030-A1FF-21FF5E1C9570}">
      <dsp:nvSpPr>
        <dsp:cNvPr id="0" name=""/>
        <dsp:cNvSpPr/>
      </dsp:nvSpPr>
      <dsp:spPr>
        <a:xfrm>
          <a:off x="4089968" y="765403"/>
          <a:ext cx="3703461" cy="5022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pc="300" dirty="0" smtClean="0">
              <a:latin typeface="Swis721 Ex BT" panose="020B0605020202020204" pitchFamily="34" charset="0"/>
            </a:rPr>
            <a:t>FORMACIÓN PROFESIONAL</a:t>
          </a:r>
          <a:endParaRPr lang="es-ES" sz="1600" b="1" kern="1200" spc="300" dirty="0">
            <a:latin typeface="Swis721 Ex BT" panose="020B0605020202020204" pitchFamily="34" charset="0"/>
          </a:endParaRPr>
        </a:p>
      </dsp:txBody>
      <dsp:txXfrm>
        <a:off x="4104677" y="780112"/>
        <a:ext cx="3674043" cy="472796"/>
      </dsp:txXfrm>
    </dsp:sp>
    <dsp:sp modelId="{7A1DF2E7-6082-4BA1-AD0C-96DAB777731C}">
      <dsp:nvSpPr>
        <dsp:cNvPr id="0" name=""/>
        <dsp:cNvSpPr/>
      </dsp:nvSpPr>
      <dsp:spPr>
        <a:xfrm>
          <a:off x="3576467" y="5202577"/>
          <a:ext cx="918102" cy="918102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AD894D-981D-4781-9B46-67BBAFC7F034}">
      <dsp:nvSpPr>
        <dsp:cNvPr id="0" name=""/>
        <dsp:cNvSpPr/>
      </dsp:nvSpPr>
      <dsp:spPr>
        <a:xfrm rot="240000">
          <a:off x="1241296" y="4809161"/>
          <a:ext cx="5510294" cy="3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29681F-5AC8-41D4-8446-8F712C95BFC7}">
      <dsp:nvSpPr>
        <dsp:cNvPr id="0" name=""/>
        <dsp:cNvSpPr/>
      </dsp:nvSpPr>
      <dsp:spPr>
        <a:xfrm rot="240000">
          <a:off x="4403454" y="4125641"/>
          <a:ext cx="2491146" cy="7338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2000 horas de duración 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439279" y="4161466"/>
        <a:ext cx="2419496" cy="662224"/>
      </dsp:txXfrm>
    </dsp:sp>
    <dsp:sp modelId="{B1E6E531-920F-49F0-B46F-523D15E4F104}">
      <dsp:nvSpPr>
        <dsp:cNvPr id="0" name=""/>
        <dsp:cNvSpPr/>
      </dsp:nvSpPr>
      <dsp:spPr>
        <a:xfrm rot="240000">
          <a:off x="4457122" y="3318239"/>
          <a:ext cx="2506224" cy="732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VARIAS cualificaciones profesionales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492895" y="3354012"/>
        <a:ext cx="2434678" cy="661274"/>
      </dsp:txXfrm>
    </dsp:sp>
    <dsp:sp modelId="{D15DBD44-0683-4210-9C55-DC5CDCBABAC2}">
      <dsp:nvSpPr>
        <dsp:cNvPr id="0" name=""/>
        <dsp:cNvSpPr/>
      </dsp:nvSpPr>
      <dsp:spPr>
        <a:xfrm rot="240000">
          <a:off x="4530560" y="2509454"/>
          <a:ext cx="2481761" cy="7345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Efectos ACADÉMICOS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566417" y="2545311"/>
        <a:ext cx="2410047" cy="662816"/>
      </dsp:txXfrm>
    </dsp:sp>
    <dsp:sp modelId="{36127852-48DD-4117-8D49-95778A6E3099}">
      <dsp:nvSpPr>
        <dsp:cNvPr id="0" name=""/>
        <dsp:cNvSpPr/>
      </dsp:nvSpPr>
      <dsp:spPr>
        <a:xfrm rot="240000">
          <a:off x="4601185" y="1700865"/>
          <a:ext cx="2462924" cy="7358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637106" y="1736786"/>
        <a:ext cx="2391082" cy="664006"/>
      </dsp:txXfrm>
    </dsp:sp>
    <dsp:sp modelId="{6593783D-8A72-4CB7-A4D8-4F83D4761BC4}">
      <dsp:nvSpPr>
        <dsp:cNvPr id="0" name=""/>
        <dsp:cNvSpPr/>
      </dsp:nvSpPr>
      <dsp:spPr>
        <a:xfrm rot="240000">
          <a:off x="1372925" y="3894652"/>
          <a:ext cx="2186697" cy="7551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400 – 600 horas de duración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409789" y="3931516"/>
        <a:ext cx="2112969" cy="681435"/>
      </dsp:txXfrm>
    </dsp:sp>
    <dsp:sp modelId="{FFF40C75-806D-4882-B1E1-C8C249EC8B7E}">
      <dsp:nvSpPr>
        <dsp:cNvPr id="0" name=""/>
        <dsp:cNvSpPr/>
      </dsp:nvSpPr>
      <dsp:spPr>
        <a:xfrm rot="240000">
          <a:off x="1434132" y="3086722"/>
          <a:ext cx="2186697" cy="755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UNA cualificación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470996" y="3123586"/>
        <a:ext cx="2112969" cy="681435"/>
      </dsp:txXfrm>
    </dsp:sp>
    <dsp:sp modelId="{4D0074C6-797D-4EF6-9A12-087EA997D16A}">
      <dsp:nvSpPr>
        <dsp:cNvPr id="0" name=""/>
        <dsp:cNvSpPr/>
      </dsp:nvSpPr>
      <dsp:spPr>
        <a:xfrm rot="240000">
          <a:off x="1495338" y="2278793"/>
          <a:ext cx="2186697" cy="7551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532202" y="2315657"/>
        <a:ext cx="2112969" cy="681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1204-8939-4919-82C4-3776373417E7}">
      <dsp:nvSpPr>
        <dsp:cNvPr id="0" name=""/>
        <dsp:cNvSpPr/>
      </dsp:nvSpPr>
      <dsp:spPr>
        <a:xfrm>
          <a:off x="320" y="3186559"/>
          <a:ext cx="1401691" cy="1401691"/>
        </a:xfrm>
        <a:prstGeom prst="donut">
          <a:avLst>
            <a:gd name="adj" fmla="val 2000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B248C-3662-4BC7-A251-7A3A58CF1769}">
      <dsp:nvSpPr>
        <dsp:cNvPr id="0" name=""/>
        <dsp:cNvSpPr/>
      </dsp:nvSpPr>
      <dsp:spPr>
        <a:xfrm rot="17700000">
          <a:off x="494213" y="2043893"/>
          <a:ext cx="1742458" cy="83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INSCRIPCIÓN</a:t>
          </a:r>
          <a:endParaRPr lang="ru-RU" sz="1800" b="0" i="0" kern="12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94213" y="2043893"/>
        <a:ext cx="1742458" cy="839730"/>
      </dsp:txXfrm>
    </dsp:sp>
    <dsp:sp modelId="{E1FE8A62-1F7A-4691-A7D6-C00A0338F0F1}">
      <dsp:nvSpPr>
        <dsp:cNvPr id="0" name=""/>
        <dsp:cNvSpPr/>
      </dsp:nvSpPr>
      <dsp:spPr>
        <a:xfrm>
          <a:off x="1507592" y="3523621"/>
          <a:ext cx="727566" cy="72756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A57FE-F739-4A2C-9686-CE2D2A4A5362}">
      <dsp:nvSpPr>
        <dsp:cNvPr id="0" name=""/>
        <dsp:cNvSpPr/>
      </dsp:nvSpPr>
      <dsp:spPr>
        <a:xfrm rot="17700000">
          <a:off x="645889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i="0" kern="120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IMPRIMIR Y ENVIAR DOCUMENTACIÓN</a:t>
          </a:r>
          <a:endParaRPr lang="es-ES_tradnl" sz="1200" b="0" i="0" kern="120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645889" y="4536279"/>
        <a:ext cx="1507308" cy="726767"/>
      </dsp:txXfrm>
    </dsp:sp>
    <dsp:sp modelId="{36C85606-9470-4E75-A4D2-7A16928CF9C8}">
      <dsp:nvSpPr>
        <dsp:cNvPr id="0" name=""/>
        <dsp:cNvSpPr/>
      </dsp:nvSpPr>
      <dsp:spPr>
        <a:xfrm rot="17700000">
          <a:off x="1589553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1030-E8A5-4347-9AEC-EA69DBB03624}">
      <dsp:nvSpPr>
        <dsp:cNvPr id="0" name=""/>
        <dsp:cNvSpPr/>
      </dsp:nvSpPr>
      <dsp:spPr>
        <a:xfrm>
          <a:off x="2340627" y="3523621"/>
          <a:ext cx="727566" cy="727566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93796-E620-436F-88C2-8FC3946E5C00}">
      <dsp:nvSpPr>
        <dsp:cNvPr id="0" name=""/>
        <dsp:cNvSpPr/>
      </dsp:nvSpPr>
      <dsp:spPr>
        <a:xfrm rot="17700000">
          <a:off x="1478924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i="0" kern="120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LISTADOS  DEFINITIVOS</a:t>
          </a:r>
          <a:endParaRPr lang="es-ES_tradnl" sz="1200" b="0" i="0" kern="120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478924" y="4536279"/>
        <a:ext cx="1507308" cy="726767"/>
      </dsp:txXfrm>
    </dsp:sp>
    <dsp:sp modelId="{FECBC75A-A29E-42B2-B8C4-6F4F4B667EB5}">
      <dsp:nvSpPr>
        <dsp:cNvPr id="0" name=""/>
        <dsp:cNvSpPr/>
      </dsp:nvSpPr>
      <dsp:spPr>
        <a:xfrm rot="17700000">
          <a:off x="2422589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839F-203B-457D-8037-EA73DEDBA162}">
      <dsp:nvSpPr>
        <dsp:cNvPr id="0" name=""/>
        <dsp:cNvSpPr/>
      </dsp:nvSpPr>
      <dsp:spPr>
        <a:xfrm>
          <a:off x="3173663" y="3523621"/>
          <a:ext cx="727566" cy="72756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A8061-E0C1-42AC-A7E2-0867B9677B50}">
      <dsp:nvSpPr>
        <dsp:cNvPr id="0" name=""/>
        <dsp:cNvSpPr/>
      </dsp:nvSpPr>
      <dsp:spPr>
        <a:xfrm rot="17700000">
          <a:off x="2311959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i="0" kern="120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CONFIRMACIÓN Y PAGO TASAS</a:t>
          </a:r>
          <a:endParaRPr lang="es-ES_tradnl" sz="1200" b="0" i="0" kern="120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311959" y="4536279"/>
        <a:ext cx="1507308" cy="726767"/>
      </dsp:txXfrm>
    </dsp:sp>
    <dsp:sp modelId="{7ACA9716-3BE2-4441-9363-62AB7B91CB9F}">
      <dsp:nvSpPr>
        <dsp:cNvPr id="0" name=""/>
        <dsp:cNvSpPr/>
      </dsp:nvSpPr>
      <dsp:spPr>
        <a:xfrm rot="17700000">
          <a:off x="3255624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6EDAB-8E2E-43C2-A019-650DEC8E6D1F}">
      <dsp:nvSpPr>
        <dsp:cNvPr id="0" name=""/>
        <dsp:cNvSpPr/>
      </dsp:nvSpPr>
      <dsp:spPr>
        <a:xfrm>
          <a:off x="4006810" y="3186559"/>
          <a:ext cx="1401691" cy="1401691"/>
        </a:xfrm>
        <a:prstGeom prst="donut">
          <a:avLst>
            <a:gd name="adj" fmla="val 2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FD2E-1E41-4462-9321-25790F655680}">
      <dsp:nvSpPr>
        <dsp:cNvPr id="0" name=""/>
        <dsp:cNvSpPr/>
      </dsp:nvSpPr>
      <dsp:spPr>
        <a:xfrm rot="17700000">
          <a:off x="4380046" y="1737553"/>
          <a:ext cx="2123993" cy="99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00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ASESORAMIENTO</a:t>
          </a:r>
          <a:endParaRPr lang="ru-RU" sz="1800" b="1" kern="1200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380046" y="1737553"/>
        <a:ext cx="2123993" cy="990434"/>
      </dsp:txXfrm>
    </dsp:sp>
    <dsp:sp modelId="{03F71F44-AF7C-4D7B-9A73-11B62464425D}">
      <dsp:nvSpPr>
        <dsp:cNvPr id="0" name=""/>
        <dsp:cNvSpPr/>
      </dsp:nvSpPr>
      <dsp:spPr>
        <a:xfrm>
          <a:off x="5662996" y="3523621"/>
          <a:ext cx="727566" cy="727566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032DA-F17F-482D-90DC-1BBB0E0E8DA9}">
      <dsp:nvSpPr>
        <dsp:cNvPr id="0" name=""/>
        <dsp:cNvSpPr/>
      </dsp:nvSpPr>
      <dsp:spPr>
        <a:xfrm rot="17700000">
          <a:off x="4801293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i="0" kern="120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kern="120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801293" y="4536279"/>
        <a:ext cx="1507308" cy="726767"/>
      </dsp:txXfrm>
    </dsp:sp>
    <dsp:sp modelId="{286312EE-E18E-48C8-BD15-64DEEFADAF02}">
      <dsp:nvSpPr>
        <dsp:cNvPr id="0" name=""/>
        <dsp:cNvSpPr/>
      </dsp:nvSpPr>
      <dsp:spPr>
        <a:xfrm rot="17700000">
          <a:off x="5744957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43B64-A9FC-4F26-BA81-A1C78A748D8B}">
      <dsp:nvSpPr>
        <dsp:cNvPr id="0" name=""/>
        <dsp:cNvSpPr/>
      </dsp:nvSpPr>
      <dsp:spPr>
        <a:xfrm>
          <a:off x="6496031" y="3523621"/>
          <a:ext cx="727566" cy="727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6DC7-384D-4151-B3DD-A17774314247}">
      <dsp:nvSpPr>
        <dsp:cNvPr id="0" name=""/>
        <dsp:cNvSpPr/>
      </dsp:nvSpPr>
      <dsp:spPr>
        <a:xfrm rot="17700000">
          <a:off x="5634328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PAGO DE TASAS</a:t>
          </a:r>
          <a:endParaRPr lang="es-ES" sz="1200" kern="1200" dirty="0"/>
        </a:p>
      </dsp:txBody>
      <dsp:txXfrm>
        <a:off x="5634328" y="4536279"/>
        <a:ext cx="1507308" cy="726767"/>
      </dsp:txXfrm>
    </dsp:sp>
    <dsp:sp modelId="{4796742B-2D06-47EA-B296-A854759784BF}">
      <dsp:nvSpPr>
        <dsp:cNvPr id="0" name=""/>
        <dsp:cNvSpPr/>
      </dsp:nvSpPr>
      <dsp:spPr>
        <a:xfrm rot="17700000">
          <a:off x="6577993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2F3A7-CA4E-4C0F-BB11-3FF99726A252}">
      <dsp:nvSpPr>
        <dsp:cNvPr id="0" name=""/>
        <dsp:cNvSpPr/>
      </dsp:nvSpPr>
      <dsp:spPr>
        <a:xfrm>
          <a:off x="7329179" y="3186559"/>
          <a:ext cx="1401691" cy="1401691"/>
        </a:xfrm>
        <a:prstGeom prst="donut">
          <a:avLst>
            <a:gd name="adj" fmla="val 2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3C136-64EB-45F6-86E8-04A9514B8D5F}">
      <dsp:nvSpPr>
        <dsp:cNvPr id="0" name=""/>
        <dsp:cNvSpPr/>
      </dsp:nvSpPr>
      <dsp:spPr>
        <a:xfrm rot="17700000">
          <a:off x="7823072" y="2043893"/>
          <a:ext cx="1742458" cy="83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EVALUACIÓN</a:t>
          </a:r>
          <a:endParaRPr lang="ru-RU" sz="1800" b="1" kern="1200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7823072" y="2043893"/>
        <a:ext cx="1742458" cy="839730"/>
      </dsp:txXfrm>
    </dsp:sp>
    <dsp:sp modelId="{F8A17445-E10B-433A-A88E-853724065E19}">
      <dsp:nvSpPr>
        <dsp:cNvPr id="0" name=""/>
        <dsp:cNvSpPr/>
      </dsp:nvSpPr>
      <dsp:spPr>
        <a:xfrm>
          <a:off x="8836451" y="3523621"/>
          <a:ext cx="727566" cy="727566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4CDC8-F7AF-48D5-BF2B-2C4ABFFD6DD6}">
      <dsp:nvSpPr>
        <dsp:cNvPr id="0" name=""/>
        <dsp:cNvSpPr/>
      </dsp:nvSpPr>
      <dsp:spPr>
        <a:xfrm rot="17700000">
          <a:off x="7974748" y="4536279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i="0" kern="120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kern="120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7974748" y="4536279"/>
        <a:ext cx="1507308" cy="726767"/>
      </dsp:txXfrm>
    </dsp:sp>
    <dsp:sp modelId="{AABC8E92-D722-4DEC-91A6-FCF42E4FCFDD}">
      <dsp:nvSpPr>
        <dsp:cNvPr id="0" name=""/>
        <dsp:cNvSpPr/>
      </dsp:nvSpPr>
      <dsp:spPr>
        <a:xfrm rot="17700000">
          <a:off x="8918412" y="2511762"/>
          <a:ext cx="1507308" cy="72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0AF8F-A881-4581-AC2A-06FEE546E3DC}">
      <dsp:nvSpPr>
        <dsp:cNvPr id="0" name=""/>
        <dsp:cNvSpPr/>
      </dsp:nvSpPr>
      <dsp:spPr>
        <a:xfrm>
          <a:off x="9669598" y="3186559"/>
          <a:ext cx="1401691" cy="1401691"/>
        </a:xfrm>
        <a:prstGeom prst="donut">
          <a:avLst>
            <a:gd name="adj" fmla="val 2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DD0DA-E072-452D-8893-EC341D6C8A52}">
      <dsp:nvSpPr>
        <dsp:cNvPr id="0" name=""/>
        <dsp:cNvSpPr/>
      </dsp:nvSpPr>
      <dsp:spPr>
        <a:xfrm rot="17700000">
          <a:off x="10022889" y="1852782"/>
          <a:ext cx="2024303" cy="94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ACREDITACIÓN COMPETENCIA</a:t>
          </a:r>
          <a:endParaRPr lang="ru-RU" sz="1800" b="0" i="0" kern="12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0022889" y="1852782"/>
        <a:ext cx="2024303" cy="943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t>7/18/2019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3241-1C6B-8247-9681-2F5B07E7CA86}" type="slidenum">
              <a:rPr lang="en-US" smtClean="0">
                <a:latin typeface="Arial" charset="0"/>
              </a:rPr>
              <a:t>‹Nº›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7/18/2019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1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95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9719-149A-451E-BACC-1E2E33CB9EA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CB5F-1257-48F8-B363-4E2B4C00B5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7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200" b="0" i="0" baseline="0" noProof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s-ES_tradnl" sz="1200" b="0" i="0" baseline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200" b="0" i="0" baseline="0" noProof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s-ES_tradnl" sz="1200" b="0" i="0" baseline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lio imágen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0881404">
            <a:off x="997910" y="1891462"/>
            <a:ext cx="2502855" cy="1774223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090728" y="1657526"/>
            <a:ext cx="2479406" cy="1772450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21411138">
            <a:off x="1088080" y="4264977"/>
            <a:ext cx="2478118" cy="1761079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 rot="364430">
            <a:off x="4287380" y="4058949"/>
            <a:ext cx="2470800" cy="1752285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0965" y="5348514"/>
            <a:ext cx="2940357" cy="7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0" y="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altLang="es-E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 rot="16200000">
            <a:off x="-2799027" y="2903429"/>
            <a:ext cx="64531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476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800" b="1" smtClean="0">
                <a:solidFill>
                  <a:srgbClr val="FFFFFF"/>
                </a:solidFill>
                <a:latin typeface="Swis721 Ex BT" charset="0"/>
              </a:rPr>
              <a:t>AGENCIA DE LAS CUALIFICACIONES PROFESIONALES DE ARAGÓN</a:t>
            </a:r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 flipV="1">
            <a:off x="143933" y="6167438"/>
            <a:ext cx="5952067" cy="69850"/>
            <a:chOff x="68" y="3884"/>
            <a:chExt cx="2539" cy="0"/>
          </a:xfrm>
        </p:grpSpPr>
        <p:sp>
          <p:nvSpPr>
            <p:cNvPr id="5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800"/>
            </a:p>
          </p:txBody>
        </p:sp>
        <p:sp>
          <p:nvSpPr>
            <p:cNvPr id="6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800"/>
            </a:p>
          </p:txBody>
        </p:sp>
      </p:grpSp>
      <p:grpSp>
        <p:nvGrpSpPr>
          <p:cNvPr id="7" name="Group 14"/>
          <p:cNvGrpSpPr>
            <a:grpSpLocks/>
          </p:cNvGrpSpPr>
          <p:nvPr userDrawn="1"/>
        </p:nvGrpSpPr>
        <p:grpSpPr bwMode="auto">
          <a:xfrm flipV="1">
            <a:off x="143933" y="6165850"/>
            <a:ext cx="5952067" cy="69850"/>
            <a:chOff x="68" y="3884"/>
            <a:chExt cx="2539" cy="0"/>
          </a:xfrm>
        </p:grpSpPr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800"/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800"/>
            </a:p>
          </p:txBody>
        </p:sp>
      </p:grpSp>
      <p:sp>
        <p:nvSpPr>
          <p:cNvPr id="10" name="Line 11"/>
          <p:cNvSpPr>
            <a:spLocks noChangeShapeType="1"/>
          </p:cNvSpPr>
          <p:nvPr userDrawn="1"/>
        </p:nvSpPr>
        <p:spPr bwMode="auto">
          <a:xfrm flipV="1">
            <a:off x="814918" y="6237288"/>
            <a:ext cx="5209116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 sz="18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 flipH="1" flipV="1">
            <a:off x="262467" y="6237288"/>
            <a:ext cx="552451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800"/>
          </a:p>
        </p:txBody>
      </p:sp>
      <p:grpSp>
        <p:nvGrpSpPr>
          <p:cNvPr id="12" name="Group 23"/>
          <p:cNvGrpSpPr>
            <a:grpSpLocks/>
          </p:cNvGrpSpPr>
          <p:nvPr userDrawn="1"/>
        </p:nvGrpSpPr>
        <p:grpSpPr bwMode="auto">
          <a:xfrm rot="5400000">
            <a:off x="1404939" y="5771622"/>
            <a:ext cx="523875" cy="1559983"/>
            <a:chOff x="5239" y="0"/>
            <a:chExt cx="521" cy="1309"/>
          </a:xfrm>
        </p:grpSpPr>
        <p:pic>
          <p:nvPicPr>
            <p:cNvPr id="13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237288"/>
            <a:ext cx="218863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3"/>
          <p:cNvSpPr txBox="1">
            <a:spLocks noChangeArrowheads="1"/>
          </p:cNvSpPr>
          <p:nvPr userDrawn="1"/>
        </p:nvSpPr>
        <p:spPr bwMode="auto">
          <a:xfrm>
            <a:off x="1007534" y="58739"/>
            <a:ext cx="7448551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70000"/>
              </a:spcBef>
              <a:defRPr/>
            </a:pPr>
            <a:r>
              <a:rPr lang="es-ES" altLang="es-ES" sz="1400" b="1" dirty="0" smtClean="0">
                <a:solidFill>
                  <a:srgbClr val="000000"/>
                </a:solidFill>
                <a:latin typeface="Swis721 Ex BT" charset="0"/>
              </a:rPr>
              <a:t>P</a:t>
            </a:r>
            <a:r>
              <a:rPr lang="es-ES" altLang="es-ES" sz="900" b="1" dirty="0" smtClean="0">
                <a:solidFill>
                  <a:srgbClr val="000000"/>
                </a:solidFill>
                <a:latin typeface="Swis721 Ex BT" charset="0"/>
              </a:rPr>
              <a:t>ROCEDIMIENTO DE </a:t>
            </a:r>
            <a:r>
              <a:rPr lang="es-ES" altLang="es-ES" sz="1400" b="1" dirty="0" smtClean="0">
                <a:solidFill>
                  <a:srgbClr val="000000"/>
                </a:solidFill>
                <a:latin typeface="Swis721 Ex BT" charset="0"/>
              </a:rPr>
              <a:t>E</a:t>
            </a:r>
            <a:r>
              <a:rPr lang="es-ES" altLang="es-ES" sz="900" b="1" dirty="0" smtClean="0">
                <a:solidFill>
                  <a:srgbClr val="000000"/>
                </a:solidFill>
                <a:latin typeface="Swis721 Ex BT" charset="0"/>
              </a:rPr>
              <a:t>VALUACIÓN Y </a:t>
            </a:r>
            <a:r>
              <a:rPr lang="es-ES" altLang="es-ES" sz="1400" b="1" dirty="0" smtClean="0">
                <a:solidFill>
                  <a:srgbClr val="000000"/>
                </a:solidFill>
                <a:latin typeface="Swis721 Ex BT" charset="0"/>
              </a:rPr>
              <a:t>A</a:t>
            </a:r>
            <a:r>
              <a:rPr lang="es-ES" altLang="es-ES" sz="900" b="1" dirty="0" smtClean="0">
                <a:solidFill>
                  <a:srgbClr val="000000"/>
                </a:solidFill>
                <a:latin typeface="Swis721 Ex BT" charset="0"/>
              </a:rPr>
              <a:t>CREDITACIÓN DE </a:t>
            </a:r>
            <a:r>
              <a:rPr lang="es-ES" altLang="es-ES" sz="1400" b="1" dirty="0" smtClean="0">
                <a:solidFill>
                  <a:srgbClr val="000000"/>
                </a:solidFill>
                <a:latin typeface="Swis721 Ex BT" charset="0"/>
              </a:rPr>
              <a:t>C</a:t>
            </a:r>
            <a:r>
              <a:rPr lang="es-ES" altLang="es-ES" sz="900" b="1" dirty="0" smtClean="0">
                <a:solidFill>
                  <a:srgbClr val="000000"/>
                </a:solidFill>
                <a:latin typeface="Swis721 Ex BT" charset="0"/>
              </a:rPr>
              <a:t>OMPETENCIAS.</a:t>
            </a:r>
          </a:p>
        </p:txBody>
      </p:sp>
      <p:sp>
        <p:nvSpPr>
          <p:cNvPr id="17" name="Text Box 47"/>
          <p:cNvSpPr txBox="1">
            <a:spLocks noChangeArrowheads="1"/>
          </p:cNvSpPr>
          <p:nvPr userDrawn="1"/>
        </p:nvSpPr>
        <p:spPr bwMode="auto">
          <a:xfrm>
            <a:off x="-431799" y="433389"/>
            <a:ext cx="6796617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70000"/>
              </a:spcBef>
              <a:defRPr/>
            </a:pPr>
            <a:r>
              <a:rPr lang="es-ES" altLang="es-ES" sz="1200" b="1" dirty="0" smtClean="0">
                <a:solidFill>
                  <a:srgbClr val="A6A6A6"/>
                </a:solidFill>
                <a:latin typeface="Swis721 Ex BT" charset="0"/>
              </a:rPr>
              <a:t>- REUNIONES INFORMATIVAS -</a:t>
            </a:r>
          </a:p>
        </p:txBody>
      </p:sp>
    </p:spTree>
    <p:extLst>
      <p:ext uri="{BB962C8B-B14F-4D97-AF65-F5344CB8AC3E}">
        <p14:creationId xmlns:p14="http://schemas.microsoft.com/office/powerpoint/2010/main" val="2322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00" r:id="rId4"/>
    <p:sldLayoutId id="2147483850" r:id="rId5"/>
    <p:sldLayoutId id="2147483851" r:id="rId6"/>
    <p:sldLayoutId id="2147483852" r:id="rId7"/>
    <p:sldLayoutId id="2147483795" r:id="rId8"/>
    <p:sldLayoutId id="2147483853" r:id="rId9"/>
    <p:sldLayoutId id="2147483854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ios.aragon.es/pwac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hyperlink" Target="http://www.servicios.aragon.es/pwac/" TargetMode="External"/><Relationship Id="rId7" Type="http://schemas.openxmlformats.org/officeDocument/2006/relationships/image" Target="../media/image44.jpg"/><Relationship Id="rId12" Type="http://schemas.openxmlformats.org/officeDocument/2006/relationships/image" Target="../media/image49.gif"/><Relationship Id="rId2" Type="http://schemas.openxmlformats.org/officeDocument/2006/relationships/hyperlink" Target="mailto:agenciacualificacion@aragon.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g"/><Relationship Id="rId4" Type="http://schemas.openxmlformats.org/officeDocument/2006/relationships/image" Target="../media/image8.emf"/><Relationship Id="rId9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620538" y="5112876"/>
            <a:ext cx="9720000" cy="1117229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s-ES" altLang="es-E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Alcañiz</a:t>
            </a:r>
            <a:r>
              <a:rPr lang="es-ES" alt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, 4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septiembre </a:t>
            </a:r>
            <a:r>
              <a:rPr lang="es-ES" alt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Teruel, 3 septiembre 2019</a:t>
            </a: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Zaragoza, 3 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septiembre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2019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Huesca, 4 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septiembre 2019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8369" y="2472093"/>
            <a:ext cx="9720000" cy="2679325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7200" dirty="0" smtClean="0"/>
              <a:t>P</a:t>
            </a:r>
            <a:r>
              <a:rPr lang="es-ES" sz="5400" dirty="0" smtClean="0"/>
              <a:t>ROCEDIMIENTO</a:t>
            </a:r>
            <a:r>
              <a:rPr lang="es-ES" dirty="0" smtClean="0"/>
              <a:t> </a:t>
            </a:r>
            <a:r>
              <a:rPr lang="es-ES" sz="5400" dirty="0" smtClean="0"/>
              <a:t>DE</a:t>
            </a:r>
            <a:r>
              <a:rPr lang="es-ES" dirty="0" smtClean="0"/>
              <a:t> </a:t>
            </a:r>
            <a:r>
              <a:rPr lang="es-ES" sz="7200" dirty="0" smtClean="0"/>
              <a:t>E</a:t>
            </a:r>
            <a:r>
              <a:rPr lang="es-ES" sz="5400" dirty="0" smtClean="0"/>
              <a:t>VALUACIÓN</a:t>
            </a:r>
            <a:r>
              <a:rPr lang="es-ES" dirty="0" smtClean="0"/>
              <a:t> </a:t>
            </a:r>
            <a:r>
              <a:rPr lang="es-ES" sz="5400" dirty="0"/>
              <a:t>Y</a:t>
            </a:r>
            <a:r>
              <a:rPr lang="es-ES" dirty="0" smtClean="0"/>
              <a:t> </a:t>
            </a:r>
            <a:r>
              <a:rPr lang="es-ES" sz="7200" dirty="0" smtClean="0"/>
              <a:t>A</a:t>
            </a:r>
            <a:r>
              <a:rPr lang="es-ES" sz="5400" dirty="0"/>
              <a:t>CREDITACIÓN</a:t>
            </a:r>
            <a:r>
              <a:rPr lang="es-ES" dirty="0" smtClean="0"/>
              <a:t> </a:t>
            </a:r>
            <a:r>
              <a:rPr lang="es-ES" sz="5400" dirty="0"/>
              <a:t>DE</a:t>
            </a:r>
            <a:r>
              <a:rPr lang="es-ES" dirty="0" smtClean="0"/>
              <a:t> </a:t>
            </a:r>
            <a:r>
              <a:rPr lang="es-ES" sz="7200" dirty="0" smtClean="0"/>
              <a:t>C</a:t>
            </a:r>
            <a:r>
              <a:rPr lang="es-ES" sz="5400" dirty="0" smtClean="0"/>
              <a:t>OMPETENCIAS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8564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COMPETENCIA PROFESIONAL?</a:t>
            </a:r>
            <a:endParaRPr lang="es-ES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84" y="1981213"/>
            <a:ext cx="6642703" cy="3132263"/>
          </a:xfrm>
        </p:spPr>
      </p:pic>
      <p:sp>
        <p:nvSpPr>
          <p:cNvPr id="10243" name="20 Rectángulo"/>
          <p:cNvSpPr>
            <a:spLocks noChangeArrowheads="1"/>
          </p:cNvSpPr>
          <p:nvPr/>
        </p:nvSpPr>
        <p:spPr bwMode="auto">
          <a:xfrm>
            <a:off x="317628" y="1324312"/>
            <a:ext cx="6093221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Conjunto de conocimientos y capacidades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que permiten el ejercicio de la actividad profesional conforme a las exigencias de la producción y el empleo. </a:t>
            </a:r>
            <a:endParaRPr lang="es-ES" altLang="es-ES" sz="16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altLang="es-E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COMPETENCIA </a:t>
            </a:r>
            <a:r>
              <a:rPr lang="es-ES" altLang="es-ES" sz="20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= SABER HACER</a:t>
            </a:r>
          </a:p>
          <a:p>
            <a:pPr>
              <a:lnSpc>
                <a:spcPct val="150000"/>
              </a:lnSpc>
            </a:pP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agregado mínimo de competencias profesionales, susceptible de reconocimiento y acreditación parcial, es </a:t>
            </a: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la</a:t>
            </a:r>
          </a:p>
          <a:p>
            <a:pPr algn="ctr">
              <a:lnSpc>
                <a:spcPct val="150000"/>
              </a:lnSpc>
            </a:pPr>
            <a:r>
              <a:rPr lang="es-ES" altLang="es-E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UNIDAD </a:t>
            </a:r>
            <a:r>
              <a:rPr lang="es-ES" altLang="es-ES" sz="20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DE COMPETENCIA</a:t>
            </a:r>
            <a:r>
              <a:rPr lang="es-ES" altLang="es-E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endParaRPr lang="es-ES" altLang="es-ES" sz="20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conjunto de </a:t>
            </a: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unidades de competencia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forman la </a:t>
            </a:r>
            <a:r>
              <a:rPr lang="es-ES" altLang="es-ES" sz="2000" b="1" u="sng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CUALIFICACIÓN </a:t>
            </a:r>
            <a:r>
              <a:rPr lang="es-ES" altLang="es-ES" sz="20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PROFESIONAL</a:t>
            </a:r>
            <a:r>
              <a:rPr lang="es-ES" altLang="es-ES" sz="16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</a:t>
            </a: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son </a:t>
            </a: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la referencia </a:t>
            </a:r>
            <a:r>
              <a:rPr lang="es-ES" altLang="es-E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para </a:t>
            </a:r>
            <a:r>
              <a:rPr lang="es-ES" altLang="es-ES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elaborar los </a:t>
            </a:r>
            <a:r>
              <a:rPr lang="es-ES" altLang="es-ES" sz="1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títulos </a:t>
            </a:r>
            <a:r>
              <a:rPr lang="es-ES" altLang="es-ES" sz="16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de Formación Profesional y/o </a:t>
            </a:r>
            <a:r>
              <a:rPr lang="es-ES" altLang="es-ES" sz="1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Certificados </a:t>
            </a:r>
            <a:r>
              <a:rPr lang="es-ES" altLang="es-ES" sz="16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es-ES" altLang="es-ES" sz="1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Profesionalidad</a:t>
            </a: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99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85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51644" y="1051477"/>
            <a:ext cx="5220129" cy="5041820"/>
            <a:chOff x="3641782" y="1051477"/>
            <a:chExt cx="5220129" cy="5041820"/>
          </a:xfrm>
        </p:grpSpPr>
        <p:sp>
          <p:nvSpPr>
            <p:cNvPr id="3" name="Anillo 2"/>
            <p:cNvSpPr/>
            <p:nvPr/>
          </p:nvSpPr>
          <p:spPr>
            <a:xfrm>
              <a:off x="4025352" y="1700809"/>
              <a:ext cx="4536504" cy="4392488"/>
            </a:xfrm>
            <a:prstGeom prst="donut">
              <a:avLst>
                <a:gd name="adj" fmla="val 4257"/>
              </a:avLst>
            </a:prstGeom>
            <a:solidFill>
              <a:srgbClr val="4D1F2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641782" y="1051477"/>
              <a:ext cx="5220129" cy="4770823"/>
              <a:chOff x="2117782" y="1051476"/>
              <a:chExt cx="5220129" cy="477082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" name="Forma libre 6"/>
              <p:cNvSpPr/>
              <p:nvPr/>
            </p:nvSpPr>
            <p:spPr>
              <a:xfrm>
                <a:off x="5506120" y="3961721"/>
                <a:ext cx="1831791" cy="1860578"/>
              </a:xfrm>
              <a:custGeom>
                <a:avLst/>
                <a:gdLst>
                  <a:gd name="connsiteX0" fmla="*/ 0 w 1831791"/>
                  <a:gd name="connsiteY0" fmla="*/ 930289 h 1860578"/>
                  <a:gd name="connsiteX1" fmla="*/ 915896 w 1831791"/>
                  <a:gd name="connsiteY1" fmla="*/ 0 h 1860578"/>
                  <a:gd name="connsiteX2" fmla="*/ 1831792 w 1831791"/>
                  <a:gd name="connsiteY2" fmla="*/ 930289 h 1860578"/>
                  <a:gd name="connsiteX3" fmla="*/ 915896 w 1831791"/>
                  <a:gd name="connsiteY3" fmla="*/ 1860578 h 1860578"/>
                  <a:gd name="connsiteX4" fmla="*/ 0 w 1831791"/>
                  <a:gd name="connsiteY4" fmla="*/ 930289 h 186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791" h="1860578">
                    <a:moveTo>
                      <a:pt x="0" y="930289"/>
                    </a:moveTo>
                    <a:cubicBezTo>
                      <a:pt x="0" y="416505"/>
                      <a:pt x="410061" y="0"/>
                      <a:pt x="915896" y="0"/>
                    </a:cubicBezTo>
                    <a:cubicBezTo>
                      <a:pt x="1421731" y="0"/>
                      <a:pt x="1831792" y="416505"/>
                      <a:pt x="1831792" y="930289"/>
                    </a:cubicBezTo>
                    <a:cubicBezTo>
                      <a:pt x="1831792" y="1444073"/>
                      <a:pt x="1421731" y="1860578"/>
                      <a:pt x="915896" y="1860578"/>
                    </a:cubicBezTo>
                    <a:cubicBezTo>
                      <a:pt x="410061" y="1860578"/>
                      <a:pt x="0" y="1444073"/>
                      <a:pt x="0" y="930289"/>
                    </a:cubicBezTo>
                    <a:close/>
                  </a:path>
                </a:pathLst>
              </a:custGeom>
              <a:solidFill>
                <a:srgbClr val="0069B8">
                  <a:alpha val="93725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91120" tIns="295335" rIns="291120" bIns="295335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TÍTULO FP</a:t>
                </a:r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2117782" y="3995976"/>
                <a:ext cx="1946749" cy="1826323"/>
              </a:xfrm>
              <a:custGeom>
                <a:avLst/>
                <a:gdLst>
                  <a:gd name="connsiteX0" fmla="*/ 0 w 1808014"/>
                  <a:gd name="connsiteY0" fmla="*/ 896034 h 1792067"/>
                  <a:gd name="connsiteX1" fmla="*/ 904007 w 1808014"/>
                  <a:gd name="connsiteY1" fmla="*/ 0 h 1792067"/>
                  <a:gd name="connsiteX2" fmla="*/ 1808014 w 1808014"/>
                  <a:gd name="connsiteY2" fmla="*/ 896034 h 1792067"/>
                  <a:gd name="connsiteX3" fmla="*/ 904007 w 1808014"/>
                  <a:gd name="connsiteY3" fmla="*/ 1792068 h 1792067"/>
                  <a:gd name="connsiteX4" fmla="*/ 0 w 1808014"/>
                  <a:gd name="connsiteY4" fmla="*/ 896034 h 179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8014" h="1792067">
                    <a:moveTo>
                      <a:pt x="0" y="896034"/>
                    </a:moveTo>
                    <a:cubicBezTo>
                      <a:pt x="0" y="401168"/>
                      <a:pt x="404738" y="0"/>
                      <a:pt x="904007" y="0"/>
                    </a:cubicBezTo>
                    <a:cubicBezTo>
                      <a:pt x="1403276" y="0"/>
                      <a:pt x="1808014" y="401168"/>
                      <a:pt x="1808014" y="896034"/>
                    </a:cubicBezTo>
                    <a:cubicBezTo>
                      <a:pt x="1808014" y="1390900"/>
                      <a:pt x="1403276" y="1792068"/>
                      <a:pt x="904007" y="1792068"/>
                    </a:cubicBezTo>
                    <a:cubicBezTo>
                      <a:pt x="404738" y="1792068"/>
                      <a:pt x="0" y="1390900"/>
                      <a:pt x="0" y="896034"/>
                    </a:cubicBezTo>
                    <a:close/>
                  </a:path>
                </a:pathLst>
              </a:custGeom>
              <a:solidFill>
                <a:srgbClr val="D22333">
                  <a:alpha val="91765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74938" tIns="272602" rIns="274938" bIns="272602" spcCol="1270" anchor="ctr"/>
              <a:lstStyle/>
              <a:p>
                <a:pPr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1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CERTIFICADOS PROFESIONALIDAD</a:t>
                </a:r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3791682" y="1051476"/>
                <a:ext cx="1860442" cy="1791705"/>
              </a:xfrm>
              <a:custGeom>
                <a:avLst/>
                <a:gdLst>
                  <a:gd name="connsiteX0" fmla="*/ 0 w 1860442"/>
                  <a:gd name="connsiteY0" fmla="*/ 895853 h 1791705"/>
                  <a:gd name="connsiteX1" fmla="*/ 930221 w 1860442"/>
                  <a:gd name="connsiteY1" fmla="*/ 0 h 1791705"/>
                  <a:gd name="connsiteX2" fmla="*/ 1860442 w 1860442"/>
                  <a:gd name="connsiteY2" fmla="*/ 895853 h 1791705"/>
                  <a:gd name="connsiteX3" fmla="*/ 930221 w 1860442"/>
                  <a:gd name="connsiteY3" fmla="*/ 1791706 h 1791705"/>
                  <a:gd name="connsiteX4" fmla="*/ 0 w 1860442"/>
                  <a:gd name="connsiteY4" fmla="*/ 895853 h 179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0442" h="1791705">
                    <a:moveTo>
                      <a:pt x="0" y="895853"/>
                    </a:moveTo>
                    <a:cubicBezTo>
                      <a:pt x="0" y="401087"/>
                      <a:pt x="416474" y="0"/>
                      <a:pt x="930221" y="0"/>
                    </a:cubicBezTo>
                    <a:cubicBezTo>
                      <a:pt x="1443968" y="0"/>
                      <a:pt x="1860442" y="401087"/>
                      <a:pt x="1860442" y="895853"/>
                    </a:cubicBezTo>
                    <a:cubicBezTo>
                      <a:pt x="1860442" y="1390619"/>
                      <a:pt x="1443968" y="1791706"/>
                      <a:pt x="930221" y="1791706"/>
                    </a:cubicBezTo>
                    <a:cubicBezTo>
                      <a:pt x="416474" y="1791706"/>
                      <a:pt x="0" y="1390619"/>
                      <a:pt x="0" y="895853"/>
                    </a:cubicBezTo>
                    <a:close/>
                  </a:path>
                </a:pathLst>
              </a:custGeom>
              <a:solidFill>
                <a:srgbClr val="FF5500">
                  <a:alpha val="92157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97855" tIns="287789" rIns="297855" bIns="287789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PEAC</a:t>
                </a:r>
              </a:p>
            </p:txBody>
          </p:sp>
          <p:sp>
            <p:nvSpPr>
              <p:cNvPr id="5" name="Forma libre 4"/>
              <p:cNvSpPr/>
              <p:nvPr/>
            </p:nvSpPr>
            <p:spPr>
              <a:xfrm>
                <a:off x="3213188" y="2401734"/>
                <a:ext cx="3017430" cy="3017430"/>
              </a:xfrm>
              <a:custGeom>
                <a:avLst/>
                <a:gdLst>
                  <a:gd name="connsiteX0" fmla="*/ 0 w 3017430"/>
                  <a:gd name="connsiteY0" fmla="*/ 1508715 h 3017430"/>
                  <a:gd name="connsiteX1" fmla="*/ 1508715 w 3017430"/>
                  <a:gd name="connsiteY1" fmla="*/ 0 h 3017430"/>
                  <a:gd name="connsiteX2" fmla="*/ 3017430 w 3017430"/>
                  <a:gd name="connsiteY2" fmla="*/ 1508715 h 3017430"/>
                  <a:gd name="connsiteX3" fmla="*/ 1508715 w 3017430"/>
                  <a:gd name="connsiteY3" fmla="*/ 3017430 h 3017430"/>
                  <a:gd name="connsiteX4" fmla="*/ 0 w 3017430"/>
                  <a:gd name="connsiteY4" fmla="*/ 1508715 h 30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430" h="3017430">
                    <a:moveTo>
                      <a:pt x="0" y="1508715"/>
                    </a:moveTo>
                    <a:cubicBezTo>
                      <a:pt x="0" y="675475"/>
                      <a:pt x="675475" y="0"/>
                      <a:pt x="1508715" y="0"/>
                    </a:cubicBezTo>
                    <a:cubicBezTo>
                      <a:pt x="2341955" y="0"/>
                      <a:pt x="3017430" y="675475"/>
                      <a:pt x="3017430" y="1508715"/>
                    </a:cubicBezTo>
                    <a:cubicBezTo>
                      <a:pt x="3017430" y="2341955"/>
                      <a:pt x="2341955" y="3017430"/>
                      <a:pt x="1508715" y="3017430"/>
                    </a:cubicBezTo>
                    <a:cubicBezTo>
                      <a:pt x="675475" y="3017430"/>
                      <a:pt x="0" y="2341955"/>
                      <a:pt x="0" y="1508715"/>
                    </a:cubicBezTo>
                    <a:close/>
                  </a:path>
                </a:pathLst>
              </a:custGeom>
              <a:solidFill>
                <a:srgbClr val="FFAA00">
                  <a:alpha val="4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459672" tIns="459672" rIns="459672" bIns="4596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CUALIFICACIONES PROFESIONALES</a:t>
                </a:r>
              </a:p>
            </p:txBody>
          </p:sp>
        </p:grpSp>
      </p:grpSp>
      <p:pic>
        <p:nvPicPr>
          <p:cNvPr id="9" name="Picture 10" descr="Certificado-Profe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" y="1947329"/>
            <a:ext cx="3554016" cy="21538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titulo 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73" y="1947329"/>
            <a:ext cx="2973595" cy="21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90321" y="795654"/>
            <a:ext cx="9295130" cy="5615305"/>
            <a:chOff x="2208213" y="765175"/>
            <a:chExt cx="8377237" cy="5106988"/>
          </a:xfrm>
        </p:grpSpPr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>
              <a:off x="8051800" y="765175"/>
              <a:ext cx="2533650" cy="5043488"/>
            </a:xfrm>
            <a:prstGeom prst="rect">
              <a:avLst/>
            </a:prstGeom>
            <a:solidFill>
              <a:srgbClr val="FFC9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989513" y="765175"/>
              <a:ext cx="2978150" cy="51069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2208213" y="765175"/>
              <a:ext cx="2697162" cy="5080000"/>
            </a:xfrm>
            <a:prstGeom prst="rect">
              <a:avLst/>
            </a:prstGeom>
            <a:solidFill>
              <a:srgbClr val="CDE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278439" y="1787526"/>
              <a:ext cx="2382837" cy="601663"/>
            </a:xfrm>
            <a:prstGeom prst="rect">
              <a:avLst/>
            </a:prstGeom>
            <a:solidFill>
              <a:srgbClr val="EE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400" dirty="0">
                  <a:ea typeface="ＭＳ Ｐゴシック" charset="0"/>
                </a:rPr>
                <a:t>FAMILIA </a:t>
              </a:r>
            </a:p>
            <a:p>
              <a:pPr algn="ctr">
                <a:defRPr/>
              </a:pPr>
              <a:r>
                <a:rPr lang="es-ES" sz="1400" dirty="0">
                  <a:ea typeface="ＭＳ Ｐゴシック" charset="0"/>
                </a:rPr>
                <a:t>PROFESIONAL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278439" y="2708276"/>
              <a:ext cx="2382837" cy="601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CUALIFICACIÓN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PROFESIONAL</a:t>
              </a: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398713" y="3109914"/>
              <a:ext cx="2381250" cy="8286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TÍTULOS DE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FORMACIÓN 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PROFESIONAL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8136537" y="3297239"/>
              <a:ext cx="2305050" cy="8159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2">
                      <a:lumMod val="90000"/>
                    </a:schemeClr>
                  </a:solidFill>
                  <a:ea typeface="ＭＳ Ｐゴシック" charset="0"/>
                </a:rPr>
                <a:t>CERTIFICADOS DE </a:t>
              </a:r>
            </a:p>
            <a:p>
              <a:pPr algn="ctr">
                <a:defRPr/>
              </a:pPr>
              <a:r>
                <a:rPr lang="es-ES" sz="1400" b="1" dirty="0">
                  <a:solidFill>
                    <a:schemeClr val="bg2">
                      <a:lumMod val="90000"/>
                    </a:schemeClr>
                  </a:solidFill>
                  <a:ea typeface="ＭＳ Ｐゴシック" charset="0"/>
                </a:rPr>
                <a:t>PROFESIONALIDAD</a:t>
              </a: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6383338" y="2420938"/>
              <a:ext cx="0" cy="303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3478213" y="2894013"/>
              <a:ext cx="18716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3478213" y="2894014"/>
              <a:ext cx="0" cy="225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7175500" y="2997200"/>
              <a:ext cx="1944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9120188" y="29972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pic>
          <p:nvPicPr>
            <p:cNvPr id="12302" name="Picture 19" descr="logo_arag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1" y="968376"/>
              <a:ext cx="21748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INAEM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4" y="909639"/>
              <a:ext cx="2428875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6" descr="logo_incu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0" y="909638"/>
              <a:ext cx="1900238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79651" y="4188055"/>
              <a:ext cx="2596694" cy="78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marL="180975" indent="-18097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s-ES" altLang="es-ES" sz="1000" dirty="0">
                  <a:latin typeface="+mn-lt"/>
                </a:rPr>
                <a:t>Se organizan por familias (26)  y niveles (1, 2 y 3)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FP Básica (nivel 1)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Ciclos formativos de grado medio (nivel 2).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Ciclos formativos de grado superior (nivel 3).</a:t>
              </a: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095875" y="3539156"/>
              <a:ext cx="2871788" cy="36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s-ES" sz="1000" dirty="0">
                  <a:ea typeface="ＭＳ Ｐゴシック" charset="0"/>
                </a:rPr>
                <a:t>Se organizan por familias (26) y niveles (1, 2 y 3).</a:t>
              </a:r>
            </a:p>
            <a:p>
              <a:pPr marL="180975" indent="-180975">
                <a:buFontTx/>
                <a:buChar char="•"/>
                <a:defRPr/>
              </a:pPr>
              <a:r>
                <a:rPr lang="es-ES" sz="1000" dirty="0">
                  <a:ea typeface="ＭＳ Ｐゴシック" charset="0"/>
                </a:rPr>
                <a:t>Se dividen en</a:t>
              </a: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8072438" y="4177331"/>
              <a:ext cx="2305050" cy="36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s-ES" sz="1000">
                  <a:ea typeface="ＭＳ Ｐゴシック" charset="0"/>
                </a:rPr>
                <a:t>Se organizan por familias (26) y niveles (1, 2 y 3).</a:t>
              </a: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8089900" y="2425700"/>
              <a:ext cx="2457450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Formación profesional</a:t>
              </a:r>
            </a:p>
            <a:p>
              <a:pPr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para el empleo</a:t>
              </a: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2279651" y="2389188"/>
              <a:ext cx="2625725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Formación profesional </a:t>
              </a:r>
            </a:p>
            <a:p>
              <a:pPr algn="r"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sistema educativo</a:t>
              </a: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8080375" y="4802189"/>
              <a:ext cx="2381250" cy="371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2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Módulos = unidades </a:t>
              </a: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 </a:t>
              </a:r>
            </a:p>
            <a:p>
              <a:pPr algn="ctr">
                <a:defRPr/>
              </a:pP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competencia</a:t>
              </a:r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2387600" y="5229225"/>
              <a:ext cx="2401888" cy="452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2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Módulos = unidades </a:t>
              </a: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 </a:t>
              </a:r>
            </a:p>
            <a:p>
              <a:pPr algn="ctr">
                <a:defRPr/>
              </a:pP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competencia</a:t>
              </a:r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 rot="10800000">
              <a:off x="5422901" y="4437064"/>
              <a:ext cx="1020763" cy="113188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13" name="AutoShape 25"/>
            <p:cNvSpPr>
              <a:spLocks noChangeArrowheads="1"/>
            </p:cNvSpPr>
            <p:nvPr/>
          </p:nvSpPr>
          <p:spPr bwMode="auto">
            <a:xfrm rot="10800000" flipH="1">
              <a:off x="6105412" y="4437064"/>
              <a:ext cx="935037" cy="113188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5533684" y="3978463"/>
              <a:ext cx="1531937" cy="452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2">
                      <a:lumMod val="50000"/>
                    </a:schemeClr>
                  </a:solidFill>
                  <a:ea typeface="ＭＳ Ｐゴシック" charset="0"/>
                </a:rPr>
                <a:t>unidades de </a:t>
              </a:r>
            </a:p>
            <a:p>
              <a:pPr algn="ctr">
                <a:defRPr/>
              </a:pPr>
              <a:r>
                <a:rPr lang="es-ES" sz="1200" b="1" dirty="0">
                  <a:solidFill>
                    <a:schemeClr val="bg2">
                      <a:lumMod val="50000"/>
                    </a:schemeClr>
                  </a:solidFill>
                  <a:ea typeface="ＭＳ Ｐゴシック" charset="0"/>
                </a:rPr>
                <a:t>competencia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9870167"/>
              </p:ext>
            </p:extLst>
          </p:nvPr>
        </p:nvGraphicFramePr>
        <p:xfrm>
          <a:off x="2027938" y="673442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84189" y="502131"/>
            <a:ext cx="9720000" cy="733816"/>
          </a:xfrm>
        </p:spPr>
        <p:txBody>
          <a:bodyPr/>
          <a:lstStyle/>
          <a:p>
            <a:pPr algn="ctr"/>
            <a:r>
              <a:rPr lang="es-ES" sz="2400" dirty="0" smtClean="0"/>
              <a:t>DIFERENCIAS entre los TÍTULOS de FORMACIÓN PROFESIONAL y CERTIFICADOS de PROFESIONALIDAD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724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494692" y="477226"/>
            <a:ext cx="9013965" cy="5466373"/>
            <a:chOff x="285" y="663"/>
            <a:chExt cx="5260" cy="2906"/>
          </a:xfrm>
        </p:grpSpPr>
        <p:sp>
          <p:nvSpPr>
            <p:cNvPr id="14339" name="Rectangle 7"/>
            <p:cNvSpPr>
              <a:spLocks noChangeArrowheads="1"/>
            </p:cNvSpPr>
            <p:nvPr/>
          </p:nvSpPr>
          <p:spPr bwMode="auto">
            <a:xfrm rot="10800000">
              <a:off x="285" y="663"/>
              <a:ext cx="306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>
                  <a:solidFill>
                    <a:srgbClr val="000066"/>
                  </a:solidFill>
                  <a:latin typeface="Calibri" panose="020F0502020204030204" pitchFamily="34" charset="0"/>
                </a:rPr>
                <a:t>VIAS DE ADQUISICIÓN DE LA</a:t>
              </a:r>
              <a:r>
                <a:rPr lang="es-ES" altLang="es-ES">
                  <a:latin typeface="Calibri" panose="020F0502020204030204" pitchFamily="34" charset="0"/>
                </a:rPr>
                <a:t> </a:t>
              </a:r>
              <a:r>
                <a:rPr lang="es-ES" altLang="es-ES">
                  <a:solidFill>
                    <a:srgbClr val="000066"/>
                  </a:solidFill>
                  <a:latin typeface="Calibri" panose="020F0502020204030204" pitchFamily="34" charset="0"/>
                </a:rPr>
                <a:t>COMPETENCIA</a:t>
              </a:r>
            </a:p>
          </p:txBody>
        </p:sp>
        <p:sp>
          <p:nvSpPr>
            <p:cNvPr id="14340" name="Rectangle 8"/>
            <p:cNvSpPr>
              <a:spLocks noChangeArrowheads="1"/>
            </p:cNvSpPr>
            <p:nvPr/>
          </p:nvSpPr>
          <p:spPr bwMode="auto">
            <a:xfrm rot="10800000">
              <a:off x="2869" y="710"/>
              <a:ext cx="306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>
                  <a:solidFill>
                    <a:srgbClr val="000066"/>
                  </a:solidFill>
                  <a:latin typeface="Calibri" panose="020F0502020204030204" pitchFamily="34" charset="0"/>
                </a:rPr>
                <a:t>COMPETENCIA PROFESIONAL</a:t>
              </a:r>
            </a:p>
          </p:txBody>
        </p:sp>
        <p:sp>
          <p:nvSpPr>
            <p:cNvPr id="14341" name="Rectangle 9"/>
            <p:cNvSpPr>
              <a:spLocks noChangeArrowheads="1"/>
            </p:cNvSpPr>
            <p:nvPr/>
          </p:nvSpPr>
          <p:spPr bwMode="auto">
            <a:xfrm rot="10800000">
              <a:off x="5219" y="710"/>
              <a:ext cx="326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sz="2000" b="1">
                  <a:solidFill>
                    <a:srgbClr val="000066"/>
                  </a:solidFill>
                  <a:latin typeface="Calibri" panose="020F0502020204030204" pitchFamily="34" charset="0"/>
                </a:rPr>
                <a:t>CERTIFICACIÓN</a:t>
              </a:r>
            </a:p>
          </p:txBody>
        </p:sp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793" y="845"/>
              <a:ext cx="998" cy="36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FORMACIÓN</a:t>
              </a:r>
            </a:p>
          </p:txBody>
        </p:sp>
        <p:sp>
          <p:nvSpPr>
            <p:cNvPr id="14343" name="Rectangle 11"/>
            <p:cNvSpPr>
              <a:spLocks noChangeArrowheads="1"/>
            </p:cNvSpPr>
            <p:nvPr/>
          </p:nvSpPr>
          <p:spPr bwMode="auto">
            <a:xfrm>
              <a:off x="771" y="225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latin typeface="Calibri" panose="020F0502020204030204" pitchFamily="34" charset="0"/>
                </a:rPr>
                <a:t>EXPERIENCIA</a:t>
              </a:r>
            </a:p>
            <a:p>
              <a:pPr algn="ctr"/>
              <a:r>
                <a:rPr lang="es-ES" altLang="es-ES" dirty="0">
                  <a:latin typeface="Calibri" panose="020F0502020204030204" pitchFamily="34" charset="0"/>
                </a:rPr>
                <a:t> LABORAL</a:t>
              </a:r>
            </a:p>
          </p:txBody>
        </p:sp>
        <p:sp>
          <p:nvSpPr>
            <p:cNvPr id="14344" name="Rectangle 14"/>
            <p:cNvSpPr>
              <a:spLocks noChangeArrowheads="1"/>
            </p:cNvSpPr>
            <p:nvPr/>
          </p:nvSpPr>
          <p:spPr bwMode="auto">
            <a:xfrm>
              <a:off x="771" y="293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APRENDIZAJE </a:t>
              </a:r>
            </a:p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NO FORMAL</a:t>
              </a:r>
            </a:p>
          </p:txBody>
        </p:sp>
        <p:sp>
          <p:nvSpPr>
            <p:cNvPr id="14345" name="AutoShape 15"/>
            <p:cNvSpPr>
              <a:spLocks noChangeArrowheads="1"/>
            </p:cNvSpPr>
            <p:nvPr/>
          </p:nvSpPr>
          <p:spPr bwMode="auto">
            <a:xfrm>
              <a:off x="2063" y="3022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6" name="AutoShape 17"/>
            <p:cNvSpPr>
              <a:spLocks noChangeArrowheads="1"/>
            </p:cNvSpPr>
            <p:nvPr/>
          </p:nvSpPr>
          <p:spPr bwMode="auto">
            <a:xfrm>
              <a:off x="2064" y="890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7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3288" y="2704"/>
              <a:ext cx="1723" cy="272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sz="2400" b="1">
                  <a:solidFill>
                    <a:srgbClr val="000066"/>
                  </a:solidFill>
                  <a:latin typeface="Calibri" panose="020F0502020204030204" pitchFamily="34" charset="0"/>
                </a:rPr>
                <a:t>P.E.A.C.</a:t>
              </a:r>
            </a:p>
          </p:txBody>
        </p:sp>
        <p:sp>
          <p:nvSpPr>
            <p:cNvPr id="14349" name="AutoShape 22"/>
            <p:cNvSpPr>
              <a:spLocks noChangeArrowheads="1"/>
            </p:cNvSpPr>
            <p:nvPr/>
          </p:nvSpPr>
          <p:spPr bwMode="auto">
            <a:xfrm flipV="1">
              <a:off x="3198" y="2205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0" name="AutoShape 24"/>
            <p:cNvSpPr>
              <a:spLocks noChangeArrowheads="1"/>
            </p:cNvSpPr>
            <p:nvPr/>
          </p:nvSpPr>
          <p:spPr bwMode="auto">
            <a:xfrm>
              <a:off x="3198" y="3022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1" name="AutoShape 25"/>
            <p:cNvSpPr>
              <a:spLocks noChangeArrowheads="1"/>
            </p:cNvSpPr>
            <p:nvPr/>
          </p:nvSpPr>
          <p:spPr bwMode="auto">
            <a:xfrm rot="16200000" flipV="1">
              <a:off x="4491" y="1955"/>
              <a:ext cx="725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3379" y="890"/>
              <a:ext cx="1724" cy="272"/>
            </a:xfrm>
            <a:prstGeom prst="rightArrow">
              <a:avLst>
                <a:gd name="adj1" fmla="val 50000"/>
                <a:gd name="adj2" fmla="val 158456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6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000" y="4365530"/>
            <a:ext cx="9720000" cy="221599"/>
          </a:xfrm>
        </p:spPr>
        <p:txBody>
          <a:bodyPr/>
          <a:lstStyle/>
          <a:p>
            <a:r>
              <a:rPr lang="es-ES" dirty="0"/>
              <a:t>¿Qué se ha convocado</a:t>
            </a:r>
            <a:r>
              <a:rPr lang="es-ES" dirty="0" smtClean="0"/>
              <a:t>? ¿Qué fases tiene? ¿Cómo puedo participar?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CONVOCATORIAS PEAC 2019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03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756">
            <a:off x="8525591" y="4312293"/>
            <a:ext cx="2125581" cy="21255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17">
            <a:off x="5574050" y="1015183"/>
            <a:ext cx="2213888" cy="2213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120">
            <a:off x="2837205" y="408105"/>
            <a:ext cx="2173216" cy="2173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99">
            <a:off x="8673982" y="1189334"/>
            <a:ext cx="2374262" cy="23742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993">
            <a:off x="735788" y="2915084"/>
            <a:ext cx="2204816" cy="22048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243">
            <a:off x="3998963" y="4129976"/>
            <a:ext cx="2387330" cy="23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515465" y="344885"/>
            <a:ext cx="7052823" cy="9736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¿QUÉ SE HA CONVOCADO?: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6"/>
          <p:cNvSpPr/>
          <p:nvPr/>
        </p:nvSpPr>
        <p:spPr>
          <a:xfrm>
            <a:off x="1384305" y="641970"/>
            <a:ext cx="1020381" cy="10203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65" y="680619"/>
            <a:ext cx="7295735" cy="1957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40783"/>
              </p:ext>
            </p:extLst>
          </p:nvPr>
        </p:nvGraphicFramePr>
        <p:xfrm>
          <a:off x="1452786" y="2637789"/>
          <a:ext cx="9178183" cy="4220211"/>
        </p:xfrm>
        <a:graphic>
          <a:graphicData uri="http://schemas.openxmlformats.org/drawingml/2006/table">
            <a:tbl>
              <a:tblPr firstRow="1" bandRow="1"/>
              <a:tblGrid>
                <a:gridCol w="4187438">
                  <a:extLst>
                    <a:ext uri="{9D8B030D-6E8A-4147-A177-3AD203B41FA5}">
                      <a16:colId xmlns:a16="http://schemas.microsoft.com/office/drawing/2014/main" xmlns="" val="2474240860"/>
                    </a:ext>
                  </a:extLst>
                </a:gridCol>
                <a:gridCol w="3931697">
                  <a:extLst>
                    <a:ext uri="{9D8B030D-6E8A-4147-A177-3AD203B41FA5}">
                      <a16:colId xmlns:a16="http://schemas.microsoft.com/office/drawing/2014/main" xmlns="" val="1257707939"/>
                    </a:ext>
                  </a:extLst>
                </a:gridCol>
                <a:gridCol w="1059048">
                  <a:extLst>
                    <a:ext uri="{9D8B030D-6E8A-4147-A177-3AD203B41FA5}">
                      <a16:colId xmlns:a16="http://schemas.microsoft.com/office/drawing/2014/main" xmlns="" val="3589267237"/>
                    </a:ext>
                  </a:extLst>
                </a:gridCol>
              </a:tblGrid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CONVOCATORIA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06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CUALIFICACIÓN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06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Nº PLAZAS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06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289071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ADG 2019-12 ACTIVIDADES ADMINISTRATIVAS DE RECEPCIÓN Y RELACIÓN CON EL CLIENTE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ADG307_2 Actividades administrativas de recepción y relación con el cliente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85296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2019-13 ACTIVIDADES DE VENTA Y GESTIÓN DEL PEQUEÑO COMERCIO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COM085_2 Actividades de venta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COM631_2 Actividades de gestión del pequeño comercio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42409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 2019-14 PANADERÍA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INA015_2 Panadería y bollería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137554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SSC 2019-15 MEDIACIÓN COMUNITARIA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SSC324_3 Mediación comunitaria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338081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 2019-16 MONTAJE Y MANTENIMIENTO DE INSTALACIONES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CALORÍFICAS Y DE CLIMATIZACIÓN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IMA368_2 Montaje y mantenimiento de instalaciones caloríficas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IMA369_2 Montaje y mantenimiento de instalaciones de climatización y ventilación-extracción.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249406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IMS 2019-17 LUMINOTECNIA PARA EL ESPECTÁCULO EN VIVO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IMS 075_3 Luminotecnia para el espectáculo en vivo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32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66124"/>
              </p:ext>
            </p:extLst>
          </p:nvPr>
        </p:nvGraphicFramePr>
        <p:xfrm>
          <a:off x="769122" y="1197344"/>
          <a:ext cx="11194991" cy="5080393"/>
        </p:xfrm>
        <a:graphic>
          <a:graphicData uri="http://schemas.openxmlformats.org/drawingml/2006/table">
            <a:tbl>
              <a:tblPr/>
              <a:tblGrid>
                <a:gridCol w="2436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1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2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818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ADG 2019-12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ACTIVIDADES ADMINISTRATIVAS DE RECEPCIÓN Y RELACIÓN CON EL CLIENTE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8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ADMINISTRACIÓN Y GESTIÓN (ADG)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ADG307_2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Actividades administrativas de recepción y relación con el cliente.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23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68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UC0233_2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Manejar aplicaciones ofimáticas en la gestión de la información y la documentación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UC0975_2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s-ES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Recepcionar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y procesar las comunicaciones internas y externas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UC0976_2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Realizar las gestiones administrativas del proceso comercial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UC0973_1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Introducir datos y textos en terminales informáticos en condiciones de seguridad, calidad y eficiencia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UC0977_2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Comunicarse en una lengua extranjera con un nivel de usuario independiente en las actividades de gestión administrativa en relación con el cliente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UC0978_2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Gestionar el archivo en soporte convencional e informático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86" y="706979"/>
            <a:ext cx="1532322" cy="15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43421"/>
              </p:ext>
            </p:extLst>
          </p:nvPr>
        </p:nvGraphicFramePr>
        <p:xfrm>
          <a:off x="1350237" y="915333"/>
          <a:ext cx="10366046" cy="5379097"/>
        </p:xfrm>
        <a:graphic>
          <a:graphicData uri="http://schemas.openxmlformats.org/drawingml/2006/table">
            <a:tbl>
              <a:tblPr/>
              <a:tblGrid>
                <a:gridCol w="238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B61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COM 2019-13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ACTIVIDADES DE VENTA Y GESTIÓN DEL PEQUEÑO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COMERCIO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B6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COMERCIO Y MARKETING (COM)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COM085_2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Actividades de venta.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COM631_2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Actividades de gestión del pequeño comercio.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23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68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UC0239_2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Realizar la venta de productos y/o servicios a través de los diferentes canales de comercialización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UC1002_2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Comunicarse en inglés con un nivel de usuario independiente, en actividades comerciales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UC0241_2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Ejecutar las acciones del servicio de atención al cliente, consumidor y usuario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UC0240_2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Realizar las operaciones auxiliares a la venta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UC2104_2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Impulsar y gestionar un pequeño comercio de calidad.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UC2105_2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Organizar y animar el punto de venta de un pequeño comercio.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UC1792_2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Gestionar la prevención de riesgos laborales en pequeños negocios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UC2106_2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Garantizar la capacidad de respuesta y abastecimiento del pequeño comercio.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7" y="247828"/>
            <a:ext cx="1740308" cy="1740308"/>
          </a:xfrm>
          <a:prstGeom prst="rect">
            <a:avLst/>
          </a:prstGeom>
          <a:solidFill>
            <a:srgbClr val="79B61B"/>
          </a:solidFill>
        </p:spPr>
      </p:pic>
    </p:spTree>
    <p:extLst>
      <p:ext uri="{BB962C8B-B14F-4D97-AF65-F5344CB8AC3E}">
        <p14:creationId xmlns:p14="http://schemas.microsoft.com/office/powerpoint/2010/main" val="3255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000" y="4769976"/>
            <a:ext cx="9720000" cy="221599"/>
          </a:xfrm>
        </p:spPr>
        <p:txBody>
          <a:bodyPr/>
          <a:lstStyle/>
          <a:p>
            <a:r>
              <a:rPr lang="es-ES" dirty="0" smtClean="0"/>
              <a:t>¿Quiénes somos? ¿Qué hacemos?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6000" y="1881277"/>
            <a:ext cx="9720000" cy="2679325"/>
          </a:xfrm>
        </p:spPr>
        <p:txBody>
          <a:bodyPr/>
          <a:lstStyle/>
          <a:p>
            <a:r>
              <a:rPr lang="es-ES" sz="4800" dirty="0" smtClean="0"/>
              <a:t>AGENCIA DE LAS CUALIFICACIONES PROFESIONALES DE ARAGÓN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7403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01005"/>
              </p:ext>
            </p:extLst>
          </p:nvPr>
        </p:nvGraphicFramePr>
        <p:xfrm>
          <a:off x="1555333" y="915332"/>
          <a:ext cx="9332008" cy="4895692"/>
        </p:xfrm>
        <a:graphic>
          <a:graphicData uri="http://schemas.openxmlformats.org/drawingml/2006/table">
            <a:tbl>
              <a:tblPr/>
              <a:tblGrid>
                <a:gridCol w="231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6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3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DE0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INA 2019-14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PANADERÍA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5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INDUSTRIAS ALIMENTARIAS (INA)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INA015_2: 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Panadería y bollería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41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884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UC0034_2      Realizar y/o dirigir las operaciones de elaboración de masas de panadería y bollería</a:t>
                      </a:r>
                    </a:p>
                    <a:p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UC0036_2      Aplicar la normativa de seguridad, higiene y protección del medio ambiente en la industria panadera</a:t>
                      </a:r>
                    </a:p>
                    <a:p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UC0035_2      Confeccionar y/o conducir las elaboraciones complementarias, composición, decoración y envasado de los productos de panadería y bollería.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9" y="245921"/>
            <a:ext cx="1495425" cy="1495425"/>
          </a:xfrm>
          <a:prstGeom prst="rect">
            <a:avLst/>
          </a:prstGeom>
          <a:solidFill>
            <a:srgbClr val="009DE0"/>
          </a:solidFill>
        </p:spPr>
      </p:pic>
    </p:spTree>
    <p:extLst>
      <p:ext uri="{BB962C8B-B14F-4D97-AF65-F5344CB8AC3E}">
        <p14:creationId xmlns:p14="http://schemas.microsoft.com/office/powerpoint/2010/main" val="6505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98117"/>
              </p:ext>
            </p:extLst>
          </p:nvPr>
        </p:nvGraphicFramePr>
        <p:xfrm>
          <a:off x="1625673" y="690055"/>
          <a:ext cx="9178182" cy="4460853"/>
        </p:xfrm>
        <a:graphic>
          <a:graphicData uri="http://schemas.openxmlformats.org/drawingml/2006/table">
            <a:tbl>
              <a:tblPr/>
              <a:tblGrid>
                <a:gridCol w="227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8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200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SSC 2019-15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MEDIACIÓN COMUNITARIA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SERVICIOS SOCIOCULTURALES Y A LA COMUNIDAD (SSC)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22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SSC324_3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Mediación comunitaria,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23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68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UC1038_3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 Identificar y concretar las características y necesidades del contexto social de la intervención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UC1039_3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 Prevenir conflictos entre distintas personas, actores y colectivos sociales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UC1040_3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 Organizar e implementar el proceso de gestión de conflictos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UC1041_3 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Realizar la valoración, el seguimiento y la difusión de la mediación como una vía de gestión de conflictos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UC1026_3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Incorporar la perspectiva de género en los proyectos de intervención social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79" y="-35574"/>
            <a:ext cx="1419982" cy="1419982"/>
          </a:xfrm>
          <a:prstGeom prst="rect">
            <a:avLst/>
          </a:prstGeom>
          <a:solidFill>
            <a:srgbClr val="F9B200"/>
          </a:solidFill>
        </p:spPr>
      </p:pic>
    </p:spTree>
    <p:extLst>
      <p:ext uri="{BB962C8B-B14F-4D97-AF65-F5344CB8AC3E}">
        <p14:creationId xmlns:p14="http://schemas.microsoft.com/office/powerpoint/2010/main" val="23600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79980"/>
              </p:ext>
            </p:extLst>
          </p:nvPr>
        </p:nvGraphicFramePr>
        <p:xfrm>
          <a:off x="1136593" y="915333"/>
          <a:ext cx="10425867" cy="5006761"/>
        </p:xfrm>
        <a:graphic>
          <a:graphicData uri="http://schemas.openxmlformats.org/drawingml/2006/table">
            <a:tbl>
              <a:tblPr/>
              <a:tblGrid>
                <a:gridCol w="2193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6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409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IMA 2019-16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MONTAJE Y MANTENIMIENTO DE INSTALACIONES CALORÍFICAS Y DE CLIMATIZACIÓN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4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INSTALACIÓN Y MANTENIMIENTO (IMA)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CUALIFICACIONES: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IMA368_2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Montaje y mantenimiento de instalaciones caloríficas.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IMA369_2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Montaje y mantenimiento de instalaciones de climatización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ventilación-extracción.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23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68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UC1156_2 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Montar instalaciones caloríficas.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UC1157_2 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Mantener instalaciones caloríficas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UC1158_2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 Montar instalaciones de climatización y </a:t>
                      </a:r>
                      <a:r>
                        <a:rPr kumimoji="0" lang="es-ES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ventilaciónextracción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UC1159_2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 Mantener instalaciones de climatización y </a:t>
                      </a:r>
                      <a:r>
                        <a:rPr kumimoji="0" lang="es-ES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ventilaciónextracción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26" y="558546"/>
            <a:ext cx="1372805" cy="13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70636"/>
              </p:ext>
            </p:extLst>
          </p:nvPr>
        </p:nvGraphicFramePr>
        <p:xfrm>
          <a:off x="1555334" y="915333"/>
          <a:ext cx="9878939" cy="4641001"/>
        </p:xfrm>
        <a:graphic>
          <a:graphicData uri="http://schemas.openxmlformats.org/drawingml/2006/table">
            <a:tbl>
              <a:tblPr/>
              <a:tblGrid>
                <a:gridCol w="2244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2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F17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IMS 2019-17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LUMINOTECNIA PARA EL ESPECTÁCULO EN VIVO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F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IMAGEN Y SONIDO (IMS)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IMS 075_3 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Luminotecnia para el espectáculo en vivo</a:t>
                      </a:r>
                      <a:endParaRPr kumimoji="0" lang="es-ES" alt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23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688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UC0210_3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Participar en la elaboración de la iluminación de un espectáculo en vivo, manteniéndola y reproduciéndola en distintas situaciones de explotación.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UC0212_3 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Servir ensayos y funciones.</a:t>
                      </a:r>
                    </a:p>
                    <a:p>
                      <a:r>
                        <a:rPr kumimoji="0" lang="es-E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UC0211_3      </a:t>
                      </a:r>
                      <a:r>
                        <a:rPr kumimoji="0" lang="es-E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Gestionar, coordinar, supervisar y realizar el montaje, desmontaje y mantenimiento de los equipos de iluminación para un espectáculo en vivo.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15" y="111095"/>
            <a:ext cx="1469876" cy="1469876"/>
          </a:xfrm>
          <a:prstGeom prst="rect">
            <a:avLst/>
          </a:prstGeom>
          <a:solidFill>
            <a:srgbClr val="F39F17"/>
          </a:solidFill>
        </p:spPr>
      </p:pic>
    </p:spTree>
    <p:extLst>
      <p:ext uri="{BB962C8B-B14F-4D97-AF65-F5344CB8AC3E}">
        <p14:creationId xmlns:p14="http://schemas.microsoft.com/office/powerpoint/2010/main" val="38048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04" y="1058652"/>
            <a:ext cx="4911854" cy="56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31746" y="1850812"/>
            <a:ext cx="4489823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ASESORAMIENTO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se realiza a través de sesiones individuales o colectivas y ayuda al candidato a recoger evidencias que le permitan demostrar su competencia y preparar la fase de evaluación.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EVALUACIÓN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la competencia profesional del candidato se realiza mediante el análisis de las evidencias aportadas por este, una entrevista personal y si fuera preciso, la realización de pruebas de competencia.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Agencia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ACREDITA</a:t>
            </a:r>
            <a:r>
              <a:rPr lang="es-ES" sz="140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REGISTRA</a:t>
            </a:r>
            <a:r>
              <a:rPr lang="es-ES" sz="140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las unidades de competencia que han sido reconocidas en la fase de evaluación.</a:t>
            </a:r>
            <a:endParaRPr lang="es-ES" sz="1400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1376031" y="362604"/>
            <a:ext cx="8291075" cy="1056770"/>
            <a:chOff x="1606523" y="1476280"/>
            <a:chExt cx="8291075" cy="1056770"/>
          </a:xfrm>
        </p:grpSpPr>
        <p:sp>
          <p:nvSpPr>
            <p:cNvPr id="10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FASES DEL PEAC: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9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26103" y="489689"/>
            <a:ext cx="8291075" cy="1056770"/>
            <a:chOff x="1606523" y="1476280"/>
            <a:chExt cx="8291075" cy="1056770"/>
          </a:xfrm>
        </p:grpSpPr>
        <p:sp>
          <p:nvSpPr>
            <p:cNvPr id="7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¿QUÉ CONSEGUIMOS AL FINAL DEL PEAC?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21" y="852431"/>
            <a:ext cx="4148749" cy="57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80392" y="2144335"/>
            <a:ext cx="5345147" cy="2684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certificación de la Agencia de las Cualificaciones de Aragón tiene carácter oficial y puede conducir a la obtención de: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Certificados de Profesionalidad</a:t>
            </a: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emitidos por la administración laboral.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600" b="1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Títulos de Formación Profesional </a:t>
            </a: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emitidos por la administración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22088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26103" y="542444"/>
            <a:ext cx="8291075" cy="1056770"/>
            <a:chOff x="1606523" y="1476280"/>
            <a:chExt cx="8291075" cy="1056770"/>
          </a:xfrm>
        </p:grpSpPr>
        <p:sp>
          <p:nvSpPr>
            <p:cNvPr id="7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REQUISITOS </a:t>
              </a: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PARA PARTICIPAR: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l">
                <a:lnSpc>
                  <a:spcPts val="2460"/>
                </a:lnSpc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Nacionalidad </a:t>
              </a: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española, permiso de residencia o trabajo.</a:t>
              </a:r>
            </a:p>
            <a:p>
              <a:pPr marL="285750" indent="-285750" algn="l">
                <a:lnSpc>
                  <a:spcPts val="2460"/>
                </a:lnSpc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 años cumplidos (18 para unidades de competencia nivel I).</a:t>
              </a:r>
            </a:p>
            <a:p>
              <a:pPr marL="285750" indent="-285750" algn="l">
                <a:lnSpc>
                  <a:spcPts val="2460"/>
                </a:lnSpc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Experiencia laboral o formación relacionada con las competencias profesionales que se quieren </a:t>
              </a:r>
              <a:r>
                <a:rPr lang="es-ES" sz="16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acreditar.</a:t>
              </a:r>
            </a:p>
            <a:p>
              <a:pPr marL="285750" indent="-285750" algn="l">
                <a:lnSpc>
                  <a:spcPts val="2460"/>
                </a:lnSpc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Experiencia </a:t>
              </a: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laboral: </a:t>
              </a:r>
            </a:p>
            <a:p>
              <a:pPr marL="623888" indent="-285750" algn="l">
                <a:lnSpc>
                  <a:spcPts val="2460"/>
                </a:lnSpc>
                <a:spcBef>
                  <a:spcPts val="0"/>
                </a:spcBef>
                <a:buClr>
                  <a:schemeClr val="accent2"/>
                </a:buClr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3 años, con un mínimo de 2000 horas trabajadas, en los últimos 10 años, para competencias de nivel II y III</a:t>
              </a:r>
            </a:p>
            <a:p>
              <a:pPr marL="623888" indent="-285750" algn="l">
                <a:lnSpc>
                  <a:spcPts val="2460"/>
                </a:lnSpc>
                <a:spcBef>
                  <a:spcPts val="0"/>
                </a:spcBef>
                <a:buClr>
                  <a:schemeClr val="accent2"/>
                </a:buClr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 años, con un mínimo de 1200 horas, para competencias de nivel </a:t>
              </a:r>
              <a:r>
                <a:rPr lang="es-ES" sz="16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I</a:t>
              </a:r>
              <a:endParaRPr lang="es-ES" sz="16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l">
                <a:lnSpc>
                  <a:spcPts val="2460"/>
                </a:lnSpc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Formación :</a:t>
              </a:r>
            </a:p>
            <a:p>
              <a:pPr marL="623888" lvl="1" indent="-263525">
                <a:lnSpc>
                  <a:spcPts val="2460"/>
                </a:lnSpc>
                <a:spcBef>
                  <a:spcPts val="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300 horas, en los últimos 10 años, para competencias de nivel II y III</a:t>
              </a:r>
            </a:p>
            <a:p>
              <a:pPr marL="623888" lvl="1" indent="-263525">
                <a:lnSpc>
                  <a:spcPts val="2460"/>
                </a:lnSpc>
                <a:spcBef>
                  <a:spcPts val="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 horas para competencias de nivel I </a:t>
              </a: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6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79063" y="591210"/>
            <a:ext cx="9429577" cy="1056770"/>
            <a:chOff x="1606523" y="1476280"/>
            <a:chExt cx="9429577" cy="1056770"/>
          </a:xfrm>
        </p:grpSpPr>
        <p:sp>
          <p:nvSpPr>
            <p:cNvPr id="7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2928420" y="1476280"/>
              <a:ext cx="8107680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DOCUMENTACIÓN A APORTAR: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  <a:spcBef>
                  <a:spcPts val="0"/>
                </a:spcBef>
              </a:pPr>
              <a:endParaRPr lang="es-ES" sz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342900" indent="-342900" algn="l">
                <a:lnSpc>
                  <a:spcPts val="246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" sz="1400" b="1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SOLICITUD DE PARTICIPACIÓN </a:t>
              </a: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(aplicación informática de la Agencia de las Cualificaciones Profesionales de Aragón.</a:t>
              </a:r>
            </a:p>
            <a:p>
              <a:pPr marL="342900" indent="-342900" algn="l">
                <a:lnSpc>
                  <a:spcPts val="246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" sz="1400" b="1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CV</a:t>
              </a: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 Europeo (historial profesional y formativo del candidato)</a:t>
              </a:r>
            </a:p>
            <a:p>
              <a:pPr marL="342900" indent="-342900" algn="l">
                <a:lnSpc>
                  <a:spcPts val="246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es-ES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JUSTIFICACIÓN EXPERIENCIA LABORAL</a:t>
              </a: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pPr marL="1200150" lvl="1" indent="-514350">
                <a:lnSpc>
                  <a:spcPct val="100000"/>
                </a:lnSpc>
                <a:spcBef>
                  <a:spcPts val="0"/>
                </a:spcBef>
                <a:buFont typeface="+mj-lt"/>
                <a:buAutoNum type="romanUcPeriod"/>
              </a:pP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ASALARIADOS</a:t>
              </a:r>
            </a:p>
            <a:p>
              <a:pPr marL="1657350" lvl="2" indent="-51435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Certificado de la Tesorería General de la Seguridad Social</a:t>
              </a:r>
            </a:p>
            <a:p>
              <a:pPr marL="1657350" lvl="2" indent="-51435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Contrato y/o Certificado de empresa.</a:t>
              </a:r>
            </a:p>
            <a:p>
              <a:pPr marL="1200150" lvl="1" indent="-514350">
                <a:lnSpc>
                  <a:spcPct val="100000"/>
                </a:lnSpc>
                <a:buFont typeface="+mj-lt"/>
                <a:buAutoNum type="romanUcPeriod"/>
              </a:pP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AUTÓNOMOS</a:t>
              </a:r>
            </a:p>
            <a:p>
              <a:pPr marL="1657350" lvl="2" indent="-51435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Certificado de la Tesorería General de la Seguridad Social</a:t>
              </a:r>
            </a:p>
            <a:p>
              <a:pPr marL="1657350" lvl="2" indent="-51435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Descripción actividad desarrollada e intervalo de tiempo</a:t>
              </a:r>
            </a:p>
            <a:p>
              <a:pPr marL="1200150" lvl="1" indent="-514350">
                <a:lnSpc>
                  <a:spcPct val="100000"/>
                </a:lnSpc>
                <a:buFont typeface="+mj-lt"/>
                <a:buAutoNum type="romanUcPeriod"/>
              </a:pPr>
              <a:r>
                <a:rPr lang="es-ES" sz="1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VOLUNTARIOS</a:t>
              </a:r>
            </a:p>
            <a:p>
              <a:pPr marL="1428750" lvl="2" indent="-28575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Certificado de la organización.</a:t>
              </a:r>
              <a:endParaRPr lang="es-E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342900" indent="-342900" algn="l">
                <a:lnSpc>
                  <a:spcPts val="2460"/>
                </a:lnSpc>
                <a:buFont typeface="+mj-lt"/>
                <a:buAutoNum type="arabicPeriod"/>
              </a:pPr>
              <a:r>
                <a:rPr lang="es-ES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LISTADO DE FORMACIÓN NO FORMAL </a:t>
              </a:r>
              <a:r>
                <a:rPr lang="es-ES" sz="1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(listado de los cursos realizados)</a:t>
              </a: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just">
                <a:lnSpc>
                  <a:spcPts val="2460"/>
                </a:lnSpc>
              </a:pPr>
              <a:r>
                <a:rPr lang="es-ES" sz="2000" dirty="0" smtClean="0">
                  <a:solidFill>
                    <a:srgbClr val="92060B"/>
                  </a:solidFill>
                  <a:latin typeface="Helvetica" panose="020B0504020202030204" pitchFamily="34" charset="0"/>
                  <a:ea typeface="Arial" charset="0"/>
                  <a:cs typeface="Arial" charset="0"/>
                </a:rPr>
                <a:t>La solicitud </a:t>
              </a:r>
              <a:r>
                <a:rPr lang="es-ES" sz="2000" b="1" dirty="0" smtClean="0">
                  <a:solidFill>
                    <a:srgbClr val="92060B"/>
                  </a:solidFill>
                  <a:latin typeface="Helvetica" panose="020B0504020202030204" pitchFamily="34" charset="0"/>
                  <a:ea typeface="Arial" charset="0"/>
                  <a:cs typeface="Arial" charset="0"/>
                </a:rPr>
                <a:t>DEBE IMPRIMIRSE </a:t>
              </a:r>
              <a:r>
                <a:rPr lang="es-ES" sz="2000" dirty="0" smtClean="0">
                  <a:solidFill>
                    <a:srgbClr val="92060B"/>
                  </a:solidFill>
                  <a:latin typeface="Helvetica" panose="020B0504020202030204" pitchFamily="34" charset="0"/>
                  <a:ea typeface="Arial" charset="0"/>
                  <a:cs typeface="Arial" charset="0"/>
                </a:rPr>
                <a:t>y junto a toda la documentación debe</a:t>
              </a:r>
              <a:r>
                <a:rPr lang="es-ES" sz="2000" b="1" dirty="0" smtClean="0">
                  <a:solidFill>
                    <a:srgbClr val="92060B"/>
                  </a:solidFill>
                  <a:latin typeface="Helvetica" panose="020B0504020202030204" pitchFamily="34" charset="0"/>
                  <a:ea typeface="Arial" charset="0"/>
                  <a:cs typeface="Arial" charset="0"/>
                </a:rPr>
                <a:t> ENTREGARSE </a:t>
              </a:r>
              <a:r>
                <a:rPr lang="es-ES" sz="2000" dirty="0" smtClean="0">
                  <a:solidFill>
                    <a:srgbClr val="92060B"/>
                  </a:solidFill>
                  <a:latin typeface="Helvetica" panose="020B0504020202030204" pitchFamily="34" charset="0"/>
                  <a:ea typeface="Arial" charset="0"/>
                  <a:cs typeface="Arial" charset="0"/>
                </a:rPr>
                <a:t>en el centro gestor, en una oficina de registro o en una oficina de correos (procedimiento administrativo)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1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1583863" y="627599"/>
            <a:ext cx="1020381" cy="10203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90107" y="970051"/>
            <a:ext cx="2238113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CALENDARIO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44" y="1563514"/>
            <a:ext cx="7137961" cy="50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83863" y="591210"/>
            <a:ext cx="8291075" cy="1056770"/>
            <a:chOff x="1606523" y="1476280"/>
            <a:chExt cx="8291075" cy="1056770"/>
          </a:xfrm>
        </p:grpSpPr>
        <p:sp>
          <p:nvSpPr>
            <p:cNvPr id="7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¿DÓNDE Y CÓMO ME INSCRIBO?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316334" y="1839742"/>
            <a:ext cx="9927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</a:rPr>
              <a:t>Acceder a la página web</a:t>
            </a:r>
            <a:r>
              <a:rPr lang="es-ES" b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de la Agencia de las Cualificaciones Profesionales de Aragón</a:t>
            </a:r>
            <a:r>
              <a:rPr lang="es-ES" b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s-ES" b="1" u="sng" dirty="0">
                <a:solidFill>
                  <a:srgbClr val="92060B"/>
                </a:solidFill>
                <a:ea typeface="Times New Roman" panose="02020603050405020304" pitchFamily="18" charset="0"/>
                <a:hlinkClick r:id="rId2"/>
              </a:rPr>
              <a:t>http://servicios.aragon.es/pwac</a:t>
            </a:r>
            <a:r>
              <a:rPr lang="es-ES" b="1" dirty="0">
                <a:solidFill>
                  <a:srgbClr val="92060B"/>
                </a:solidFill>
                <a:ea typeface="Times New Roman" panose="02020603050405020304" pitchFamily="18" charset="0"/>
              </a:rPr>
              <a:t>  </a:t>
            </a: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</a:rPr>
              <a:t>y cumplimentar la solicitud de </a:t>
            </a:r>
            <a:r>
              <a:rPr lang="es-ES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inscripción.</a:t>
            </a:r>
          </a:p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</a:rPr>
              <a:t>Completar </a:t>
            </a:r>
            <a:r>
              <a:rPr lang="es-ES" dirty="0" smtClean="0">
                <a:solidFill>
                  <a:schemeClr val="tx2"/>
                </a:solidFill>
              </a:rPr>
              <a:t>TODOS los campos </a:t>
            </a:r>
            <a:r>
              <a:rPr lang="es-ES" dirty="0">
                <a:solidFill>
                  <a:schemeClr val="tx2"/>
                </a:solidFill>
              </a:rPr>
              <a:t>en la aplicación </a:t>
            </a:r>
            <a:r>
              <a:rPr lang="es-ES" dirty="0" smtClean="0">
                <a:solidFill>
                  <a:schemeClr val="tx2"/>
                </a:solidFill>
              </a:rPr>
              <a:t>informática</a:t>
            </a:r>
          </a:p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</a:rPr>
              <a:t>Tener en cuenta: </a:t>
            </a:r>
          </a:p>
          <a:p>
            <a:pPr marL="800100" lvl="1" indent="-342900">
              <a:lnSpc>
                <a:spcPct val="150000"/>
              </a:lnSpc>
              <a:buClr>
                <a:srgbClr val="92060B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2"/>
                </a:solidFill>
              </a:rPr>
              <a:t>Seleccionar </a:t>
            </a:r>
            <a:r>
              <a:rPr lang="es-ES" sz="1600" dirty="0">
                <a:solidFill>
                  <a:schemeClr val="tx2"/>
                </a:solidFill>
              </a:rPr>
              <a:t>la convocatoria.</a:t>
            </a:r>
          </a:p>
          <a:p>
            <a:pPr marL="800100" lvl="1" indent="-342900">
              <a:lnSpc>
                <a:spcPct val="150000"/>
              </a:lnSpc>
              <a:buClr>
                <a:srgbClr val="92060B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2"/>
                </a:solidFill>
              </a:rPr>
              <a:t>Los campos señalados con un * </a:t>
            </a:r>
            <a:r>
              <a:rPr lang="es-ES" sz="1600" dirty="0" smtClean="0">
                <a:solidFill>
                  <a:schemeClr val="tx2"/>
                </a:solidFill>
              </a:rPr>
              <a:t>son obligatorios.</a:t>
            </a:r>
            <a:endParaRPr lang="es-ES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</a:rPr>
              <a:t>Darle a </a:t>
            </a:r>
            <a:r>
              <a:rPr lang="es-ES" b="1" dirty="0" smtClean="0">
                <a:solidFill>
                  <a:schemeClr val="tx2"/>
                </a:solidFill>
              </a:rPr>
              <a:t>ENVIAR</a:t>
            </a:r>
            <a:endParaRPr lang="es-E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</a:rPr>
              <a:t>IMPRIMIR y FIRMAR LA INSCRIPCIÓN, y junto con la documentación, presentarla </a:t>
            </a:r>
            <a:r>
              <a:rPr lang="es-ES" b="1" u="sng" dirty="0" smtClean="0">
                <a:solidFill>
                  <a:schemeClr val="tx2"/>
                </a:solidFill>
              </a:rPr>
              <a:t>dentro del plazo de admisión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dirty="0" smtClean="0">
                <a:solidFill>
                  <a:schemeClr val="tx2"/>
                </a:solidFill>
              </a:rPr>
              <a:t>en el centro gestor u oficina de registro del gobierno de Aragón </a:t>
            </a:r>
          </a:p>
          <a:p>
            <a:pPr marL="342900" indent="-342900">
              <a:lnSpc>
                <a:spcPct val="150000"/>
              </a:lnSpc>
              <a:buClr>
                <a:srgbClr val="92060B"/>
              </a:buClr>
              <a:buFont typeface="+mj-lt"/>
              <a:buAutoNum type="arabicPeriod"/>
            </a:pP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75"/>
          <a:stretch/>
        </p:blipFill>
        <p:spPr>
          <a:xfrm>
            <a:off x="362356" y="2584938"/>
            <a:ext cx="4266196" cy="1863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AGENCIA DE LAS CUALIFICACIONES PROFESIONALES DE ARAGÓN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999289" y="1937975"/>
            <a:ext cx="6685647" cy="4621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Agencia de las Cualificaciones Profesionales de Aragón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0" dirty="0">
                <a:solidFill>
                  <a:schemeClr val="bg2">
                    <a:lumMod val="50000"/>
                  </a:schemeClr>
                </a:solidFill>
              </a:rPr>
              <a:t>actúa como un instrumento de carácter técnico de apoyo </a:t>
            </a:r>
            <a:r>
              <a:rPr lang="es-ES" b="0" dirty="0" smtClean="0">
                <a:solidFill>
                  <a:schemeClr val="bg2">
                    <a:lumMod val="50000"/>
                  </a:schemeClr>
                </a:solidFill>
              </a:rPr>
              <a:t>al </a:t>
            </a:r>
            <a:r>
              <a:rPr lang="es-ES" b="0" i="1" dirty="0">
                <a:solidFill>
                  <a:schemeClr val="bg2">
                    <a:lumMod val="50000"/>
                  </a:schemeClr>
                </a:solidFill>
              </a:rPr>
              <a:t>Consejo Aragonés de Formación Profesional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s-ES" b="0" dirty="0">
                <a:solidFill>
                  <a:schemeClr val="bg2">
                    <a:lumMod val="50000"/>
                  </a:schemeClr>
                </a:solidFill>
              </a:rPr>
              <a:t>   Está adscrita a la </a:t>
            </a:r>
            <a:r>
              <a:rPr lang="es-ES" b="0" i="1" dirty="0">
                <a:solidFill>
                  <a:schemeClr val="bg2">
                    <a:lumMod val="50000"/>
                  </a:schemeClr>
                </a:solidFill>
              </a:rPr>
              <a:t>Dirección General de Planificación y Formación Profesional </a:t>
            </a:r>
            <a:r>
              <a:rPr lang="es-ES" b="0" dirty="0">
                <a:solidFill>
                  <a:schemeClr val="bg2">
                    <a:lumMod val="50000"/>
                  </a:schemeClr>
                </a:solidFill>
              </a:rPr>
              <a:t>del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Departamento de Educación, Cultura y Deporte del Gobierno de Aragón. </a:t>
            </a:r>
            <a:r>
              <a:rPr lang="es-ES" b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b="0" dirty="0">
                <a:solidFill>
                  <a:schemeClr val="bg2">
                    <a:lumMod val="50000"/>
                  </a:schemeClr>
                </a:solidFill>
              </a:rPr>
            </a:br>
            <a:endParaRPr lang="es-ES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chemeClr val="bg2">
                    <a:lumMod val="50000"/>
                  </a:schemeClr>
                </a:solidFill>
              </a:rPr>
              <a:t>Propone nuevas cualificaciones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chemeClr val="bg2">
                    <a:lumMod val="50000"/>
                  </a:schemeClr>
                </a:solidFill>
              </a:rPr>
              <a:t>Reconoce cualificaciones de ciudadanos de otros países de la 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chemeClr val="bg2">
                    <a:lumMod val="50000"/>
                  </a:schemeClr>
                </a:solidFill>
              </a:rPr>
              <a:t>Planifica y organiza los PEAC</a:t>
            </a:r>
          </a:p>
          <a:p>
            <a:pPr>
              <a:lnSpc>
                <a:spcPct val="150000"/>
              </a:lnSpc>
            </a:pPr>
            <a:endParaRPr lang="es-ES" b="0" dirty="0">
              <a:solidFill>
                <a:schemeClr val="bg2">
                  <a:lumMod val="2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83863" y="591210"/>
            <a:ext cx="8291075" cy="1056770"/>
            <a:chOff x="1606523" y="1476280"/>
            <a:chExt cx="8291075" cy="1056770"/>
          </a:xfrm>
        </p:grpSpPr>
        <p:sp>
          <p:nvSpPr>
            <p:cNvPr id="7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CENTROS GESTORES: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56649"/>
              </p:ext>
            </p:extLst>
          </p:nvPr>
        </p:nvGraphicFramePr>
        <p:xfrm>
          <a:off x="1277396" y="1674181"/>
          <a:ext cx="10152604" cy="4785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42228">
                  <a:extLst>
                    <a:ext uri="{9D8B030D-6E8A-4147-A177-3AD203B41FA5}">
                      <a16:colId xmlns:a16="http://schemas.microsoft.com/office/drawing/2014/main" xmlns="" val="4037259839"/>
                    </a:ext>
                  </a:extLst>
                </a:gridCol>
                <a:gridCol w="5010376">
                  <a:extLst>
                    <a:ext uri="{9D8B030D-6E8A-4147-A177-3AD203B41FA5}">
                      <a16:colId xmlns:a16="http://schemas.microsoft.com/office/drawing/2014/main" xmlns="" val="1804934234"/>
                    </a:ext>
                  </a:extLst>
                </a:gridCol>
              </a:tblGrid>
              <a:tr h="39615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CONVOCATORIA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CENTRO GESTOR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xmlns="" val="255156480"/>
                  </a:ext>
                </a:extLst>
              </a:tr>
              <a:tr h="6150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ADG 2019-12 ACTIVIDADES ADMINISTRATIVAS DE RECEPCIÓN Y RELACIÓN CON EL CLIENTE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CPIFP CORONA DE ARAGÓN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C/ Corona de </a:t>
                      </a:r>
                      <a:r>
                        <a:rPr lang="pt-BR" sz="14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Aragón</a:t>
                      </a:r>
                      <a:r>
                        <a:rPr lang="pt-B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35.  50009 Zaragoza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pt-BR" sz="14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Tlf</a:t>
                      </a:r>
                      <a:r>
                        <a:rPr lang="pt-B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976467 000</a:t>
                      </a: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2318604446"/>
                  </a:ext>
                </a:extLst>
              </a:tr>
              <a:tr h="70902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 2019-13 ACTIVIDADES DE VENTA Y GESTIÓN DEL PEQUEÑO COMERCIO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CPIFP LOS ENLACES</a:t>
                      </a:r>
                    </a:p>
                    <a:p>
                      <a:pPr marL="271463" indent="0" algn="l"/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C/ </a:t>
                      </a:r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Jarque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de</a:t>
                      </a:r>
                      <a:r>
                        <a:rPr lang="es-E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Moncayo 10. 50012 Zaragoza</a:t>
                      </a:r>
                    </a:p>
                    <a:p>
                      <a:pPr marL="271463" indent="0" algn="l"/>
                      <a:r>
                        <a:rPr lang="es-ES" sz="14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Tlf</a:t>
                      </a:r>
                      <a:r>
                        <a:rPr lang="es-E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 976300 804</a:t>
                      </a:r>
                      <a:endParaRPr lang="es-ES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2752543150"/>
                  </a:ext>
                </a:extLst>
              </a:tr>
              <a:tr h="6374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 2019-14 PANADERÍA Y BOLLERÍA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CPIFP SAN LORENZO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C/ Madrid, 2. 22004 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Huesca</a:t>
                      </a: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Tlf</a:t>
                      </a: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974 243 633</a:t>
                      </a: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3842057240"/>
                  </a:ext>
                </a:extLst>
              </a:tr>
              <a:tr h="6399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SSC 2019-15 MEDIACIÓN COMUNITARIA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CPIFP MONTEARAGÓN</a:t>
                      </a:r>
                    </a:p>
                    <a:p>
                      <a:pPr marL="271463" indent="0" algn="l"/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Ctra. </a:t>
                      </a:r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Sariñena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s/n Km 4. 22111 </a:t>
                      </a:r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Monflorite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(Huesca)</a:t>
                      </a:r>
                    </a:p>
                    <a:p>
                      <a:pPr marL="271463" indent="0" algn="l"/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Tlf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 974 242 673</a:t>
                      </a: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1053831493"/>
                  </a:ext>
                </a:extLst>
              </a:tr>
              <a:tr h="6399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IMA 2019-16 MONTAJE Y MANTENIMIENTO DE INSTALACIONES CALORÍFICAS Y DE CLIMATIZACIÓN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CPIFP PIRÁMIDE</a:t>
                      </a:r>
                    </a:p>
                    <a:p>
                      <a:pPr marL="271463" indent="0" algn="l"/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Ctra. Cuarte s/n.  22004 Huesca</a:t>
                      </a:r>
                    </a:p>
                    <a:p>
                      <a:pPr marL="271463" indent="0" algn="l"/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Tlf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 974 210 102</a:t>
                      </a: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4246084657"/>
                  </a:ext>
                </a:extLst>
              </a:tr>
              <a:tr h="6399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IMS 2019-17 LUMINOTECNIA PARA EL ESPECTÁCULO EN VIVO</a:t>
                      </a:r>
                      <a:endParaRPr lang="es-E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CPIFP LOS ENLACES</a:t>
                      </a:r>
                    </a:p>
                    <a:p>
                      <a:pPr marL="271463" indent="0" algn="l"/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C/ </a:t>
                      </a:r>
                      <a:r>
                        <a:rPr lang="es-E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Jarque</a:t>
                      </a:r>
                      <a:r>
                        <a:rPr lang="es-E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de</a:t>
                      </a:r>
                      <a:r>
                        <a:rPr lang="es-E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Moncayo 10. 50012 Zaragoza</a:t>
                      </a:r>
                    </a:p>
                    <a:p>
                      <a:pPr marL="271463" indent="0" algn="l"/>
                      <a:r>
                        <a:rPr lang="es-ES" sz="14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Tlf</a:t>
                      </a:r>
                      <a:r>
                        <a:rPr lang="es-E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 976300 804</a:t>
                      </a:r>
                      <a:endParaRPr lang="es-ES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11" marB="45711" anchor="ctr"/>
                </a:tc>
                <a:extLst>
                  <a:ext uri="{0D108BD9-81ED-4DB2-BD59-A6C34878D82A}">
                    <a16:rowId xmlns:a16="http://schemas.microsoft.com/office/drawing/2014/main" xmlns="" val="27726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1"/>
          <p:cNvGraphicFramePr/>
          <p:nvPr>
            <p:extLst>
              <p:ext uri="{D42A27DB-BD31-4B8C-83A1-F6EECF244321}">
                <p14:modId xmlns:p14="http://schemas.microsoft.com/office/powerpoint/2010/main" val="3243381626"/>
              </p:ext>
            </p:extLst>
          </p:nvPr>
        </p:nvGraphicFramePr>
        <p:xfrm>
          <a:off x="301450" y="271305"/>
          <a:ext cx="11890549" cy="659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567841" y="512073"/>
            <a:ext cx="8291075" cy="1056770"/>
            <a:chOff x="1606523" y="1476280"/>
            <a:chExt cx="8291075" cy="1056770"/>
          </a:xfrm>
        </p:grpSpPr>
        <p:sp>
          <p:nvSpPr>
            <p:cNvPr id="6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2844775" y="1476280"/>
              <a:ext cx="705282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s-ES_tradnl" sz="24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¿YO QUÉ TENGO QUE HACER?</a:t>
              </a:r>
              <a:endParaRPr lang="es-ES_tradnl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ts val="2460"/>
                </a:lnSpc>
              </a:pPr>
              <a:endParaRPr lang="es-ES" sz="1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1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7144377" y="279511"/>
            <a:ext cx="4916995" cy="379316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720000" rIns="180000" bIns="720000" rtlCol="0" anchor="ctr" anchorCtr="0">
            <a:spAutoFit/>
          </a:bodyPr>
          <a:lstStyle/>
          <a:p>
            <a:pPr algn="ctr"/>
            <a:r>
              <a:rPr lang="es-ES" sz="3600" b="1" kern="10" dirty="0" smtClean="0">
                <a:solidFill>
                  <a:srgbClr val="92060B"/>
                </a:solidFill>
              </a:rPr>
              <a:t>¿Y DESPUÉS DEL </a:t>
            </a:r>
          </a:p>
          <a:p>
            <a:pPr algn="ctr"/>
            <a:r>
              <a:rPr lang="es-ES" sz="3600" b="1" kern="10" dirty="0" smtClean="0">
                <a:solidFill>
                  <a:srgbClr val="92060B"/>
                </a:solidFill>
              </a:rPr>
              <a:t>PEAC QUÉ? </a:t>
            </a:r>
          </a:p>
          <a:p>
            <a:endParaRPr lang="es-ES" sz="1600" b="1" kern="10" dirty="0">
              <a:solidFill>
                <a:srgbClr val="92060B"/>
              </a:solidFill>
            </a:endParaRPr>
          </a:p>
          <a:p>
            <a:r>
              <a:rPr lang="es-ES" sz="1600" b="1" kern="10" dirty="0" smtClean="0">
                <a:solidFill>
                  <a:schemeClr val="tx2">
                    <a:lumMod val="75000"/>
                  </a:schemeClr>
                </a:solidFill>
              </a:rPr>
              <a:t>Todas las cualificaciones van vinculadas a titulaciones oficiales, bien sean </a:t>
            </a:r>
            <a:r>
              <a:rPr lang="es-ES" sz="1600" b="1" kern="10" dirty="0">
                <a:solidFill>
                  <a:schemeClr val="tx2">
                    <a:lumMod val="75000"/>
                  </a:schemeClr>
                </a:solidFill>
              </a:rPr>
              <a:t>títulos de Formación </a:t>
            </a:r>
            <a:r>
              <a:rPr lang="es-ES" sz="1600" b="1" kern="10" dirty="0" smtClean="0">
                <a:solidFill>
                  <a:schemeClr val="tx2">
                    <a:lumMod val="75000"/>
                  </a:schemeClr>
                </a:solidFill>
              </a:rPr>
              <a:t>Profesional o Certificados de Profesionalidad, incluso a ambos.</a:t>
            </a:r>
          </a:p>
        </p:txBody>
      </p:sp>
    </p:spTree>
    <p:extLst>
      <p:ext uri="{BB962C8B-B14F-4D97-AF65-F5344CB8AC3E}">
        <p14:creationId xmlns:p14="http://schemas.microsoft.com/office/powerpoint/2010/main" val="20335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VINCULACIÓN A TITULOS OFICIALES:</a:t>
            </a:r>
            <a:endParaRPr lang="es-E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75769" y="1404909"/>
            <a:ext cx="10984431" cy="4753004"/>
          </a:xfrm>
          <a:prstGeom prst="rect">
            <a:avLst/>
          </a:prstGeom>
        </p:spPr>
        <p:txBody>
          <a:bodyPr wrap="square" lIns="0" tIns="90000" rIns="0" bIns="90000" numCol="2" spcCol="2520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ADG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2019-12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ACTIVIDADES ADMINISTRATIVAS DE RECEPCIÓN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CON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en Gestión </a:t>
            </a:r>
            <a:r>
              <a:rPr lang="es-ES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Administrativa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s-E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Actividades administrativas en la relación con el </a:t>
            </a:r>
            <a:r>
              <a:rPr lang="es-ES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cliente</a:t>
            </a:r>
            <a:endParaRPr lang="es-ES" sz="1600" dirty="0" smtClean="0">
              <a:latin typeface="+mn-lt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2019-14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PANADERÍA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en Panadería, repostería y </a:t>
            </a: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confitería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Panadería y bollería</a:t>
            </a: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</a:pPr>
            <a:r>
              <a:rPr lang="es-ES" dirty="0">
                <a:latin typeface="+mn-lt"/>
              </a:rPr>
              <a:t>COM 2019-13 </a:t>
            </a:r>
            <a:r>
              <a:rPr lang="es-ES" b="1" dirty="0">
                <a:latin typeface="+mn-lt"/>
              </a:rPr>
              <a:t>ACTIVIDADES DE VENTA Y GESTIÓN DEL PEQUEÑO</a:t>
            </a:r>
          </a:p>
          <a:p>
            <a:pPr algn="l">
              <a:lnSpc>
                <a:spcPts val="2460"/>
              </a:lnSpc>
              <a:spcBef>
                <a:spcPts val="600"/>
              </a:spcBef>
            </a:pPr>
            <a:r>
              <a:rPr lang="es-ES" b="1" dirty="0">
                <a:latin typeface="+mn-lt"/>
              </a:rPr>
              <a:t>COMERCIO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en Actividades comerciales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en Comercialización de productos alimenticios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C.P. Actividades de venta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C.P. </a:t>
            </a: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del pequeño comercio</a:t>
            </a:r>
            <a:endParaRPr lang="es-ES_trad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VINCULACIÓN A TITULOS OFICIALES:</a:t>
            </a:r>
            <a:endParaRPr lang="es-E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04203" y="1404909"/>
            <a:ext cx="11255998" cy="4753004"/>
          </a:xfrm>
          <a:prstGeom prst="rect">
            <a:avLst/>
          </a:prstGeom>
        </p:spPr>
        <p:txBody>
          <a:bodyPr wrap="square" lIns="0" tIns="90000" rIns="0" bIns="90000" numCol="2" spcCol="2520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2019-15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MEDIACIÓN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COMUNITARIA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Superior en Integración </a:t>
            </a:r>
            <a:r>
              <a:rPr lang="es-ES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C.P. </a:t>
            </a:r>
            <a:r>
              <a:rPr lang="es-E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Mediación </a:t>
            </a:r>
            <a:r>
              <a:rPr lang="es-ES" sz="1600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comunitaria</a:t>
            </a:r>
            <a:endParaRPr lang="es-ES" sz="1600" dirty="0" smtClean="0">
              <a:latin typeface="+mn-lt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sz="16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2019-17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LUMINOTECNIA PARA EL ESPECTÁCULO EN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endParaRPr lang="es-ES" b="1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Superior en Iluminación, Captación y Tratamiento de </a:t>
            </a: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Imagen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Luminotecnia para el espectáculo en </a:t>
            </a:r>
            <a:r>
              <a:rPr lang="es-ES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vivo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</a:pPr>
            <a:endParaRPr lang="es-ES" dirty="0">
              <a:latin typeface="+mn-lt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</a:pPr>
            <a:r>
              <a:rPr lang="es-ES" dirty="0">
                <a:latin typeface="+mn-lt"/>
              </a:rPr>
              <a:t>IMA 2019-16 </a:t>
            </a:r>
            <a:r>
              <a:rPr lang="es-ES" b="1" dirty="0">
                <a:latin typeface="+mn-lt"/>
              </a:rPr>
              <a:t>MONTAJE Y MANTENIMIENTO DE INSTALACIONES CALORÍFICAS Y DE CLIMATIZACIÓN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en Instalaciones de producción de calor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Técnico en Instalaciones frigoríficas y de climatización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C.P. 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Montaje y mantenimiento de instalaciones caloríficas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C.P. 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Montaje y mantenimiento de instalaciones de climatización y ventilación-extracción</a:t>
            </a: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184400" y="1517651"/>
            <a:ext cx="3551238" cy="29194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zh-CN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Swis721 BT" panose="020B05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MÓDULOS del TÍTULO: </a:t>
            </a:r>
            <a:endParaRPr lang="es-ES" altLang="zh-CN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Swis721 BT" panose="020B05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s-ES" altLang="zh-CN" sz="1200" b="1" dirty="0">
              <a:solidFill>
                <a:schemeClr val="accent1">
                  <a:lumMod val="75000"/>
                  <a:lumOff val="25000"/>
                </a:schemeClr>
              </a:solidFill>
              <a:latin typeface="Swis721 BT" panose="020B05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b="1" dirty="0" smtClean="0">
                <a:solidFill>
                  <a:srgbClr val="FF0000"/>
                </a:solidFill>
                <a:latin typeface="Swis721 BT" panose="020B0504020202020204" pitchFamily="34" charset="0"/>
              </a:rPr>
              <a:t>0437	Comunicación empresarial y atención al cliente. 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b="1" dirty="0" smtClean="0">
                <a:solidFill>
                  <a:srgbClr val="FF0000"/>
                </a:solidFill>
                <a:latin typeface="Swis721 BT" panose="020B0504020202020204" pitchFamily="34" charset="0"/>
              </a:rPr>
              <a:t>0438 </a:t>
            </a:r>
            <a:r>
              <a:rPr lang="es-ES" sz="1100" b="1" dirty="0">
                <a:solidFill>
                  <a:srgbClr val="FF0000"/>
                </a:solidFill>
                <a:latin typeface="Swis721 BT" panose="020B0504020202020204" pitchFamily="34" charset="0"/>
              </a:rPr>
              <a:t>	Operaciones administrativas de compra-venta</a:t>
            </a:r>
            <a:r>
              <a:rPr lang="es-E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wis721 BT" panose="020B0504020202020204" pitchFamily="34" charset="0"/>
              </a:rPr>
              <a:t>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0439 	Empresa y Administración.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b="1" dirty="0">
                <a:solidFill>
                  <a:srgbClr val="FF0000"/>
                </a:solidFill>
                <a:latin typeface="Swis721 BT" panose="020B0504020202020204" pitchFamily="34" charset="0"/>
              </a:rPr>
              <a:t>0440 	Tratamiento informático de la información.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0441 	Técnica contable.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0442 	Operaciones administrativas de recursos humanos.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0443 	Tratamiento de la documentación contable.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b="1" dirty="0">
                <a:solidFill>
                  <a:srgbClr val="FF0000"/>
                </a:solidFill>
                <a:latin typeface="Swis721 BT" panose="020B0504020202020204" pitchFamily="34" charset="0"/>
              </a:rPr>
              <a:t>0156 	Inglés.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0446 	</a:t>
            </a:r>
            <a:r>
              <a:rPr lang="es-ES" sz="1100" dirty="0">
                <a:solidFill>
                  <a:srgbClr val="00B050"/>
                </a:solidFill>
                <a:latin typeface="Swis721 BT" panose="020B0504020202020204" pitchFamily="34" charset="0"/>
              </a:rPr>
              <a:t>Empresa en el </a:t>
            </a:r>
            <a:r>
              <a:rPr lang="es-ES" sz="1100" dirty="0" smtClean="0">
                <a:solidFill>
                  <a:srgbClr val="00B050"/>
                </a:solidFill>
                <a:latin typeface="Swis721 BT" panose="020B0504020202020204" pitchFamily="34" charset="0"/>
              </a:rPr>
              <a:t>aula**.</a:t>
            </a:r>
            <a:endParaRPr lang="es-ES" sz="1100" dirty="0">
              <a:solidFill>
                <a:srgbClr val="00B050"/>
              </a:solidFill>
              <a:latin typeface="Swis721 BT" panose="020B0504020202020204" pitchFamily="34" charset="0"/>
            </a:endParaRP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0448 	Operaciones auxiliares de gestión de tesorería. 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dirty="0">
                <a:latin typeface="Swis721 BT" panose="020B0504020202020204" pitchFamily="34" charset="0"/>
              </a:rPr>
              <a:t>0449 	Formación y orientación laboral. </a:t>
            </a:r>
          </a:p>
          <a:p>
            <a:pPr marL="447675" indent="-447675">
              <a:tabLst>
                <a:tab pos="447675" algn="l"/>
              </a:tabLst>
              <a:defRPr/>
            </a:pPr>
            <a:r>
              <a:rPr lang="es-ES" sz="1100" b="1" dirty="0">
                <a:solidFill>
                  <a:srgbClr val="00B0F0"/>
                </a:solidFill>
                <a:latin typeface="Swis721 BT" panose="020B0504020202020204" pitchFamily="34" charset="0"/>
              </a:rPr>
              <a:t>0451 	Formación en centros de </a:t>
            </a:r>
            <a:r>
              <a:rPr lang="es-ES" sz="1100" b="1" dirty="0" smtClean="0">
                <a:solidFill>
                  <a:srgbClr val="00B0F0"/>
                </a:solidFill>
                <a:latin typeface="Swis721 BT" panose="020B0504020202020204" pitchFamily="34" charset="0"/>
              </a:rPr>
              <a:t>trabajo*. </a:t>
            </a:r>
            <a:endParaRPr lang="es-ES" sz="1100" b="1" dirty="0">
              <a:solidFill>
                <a:srgbClr val="00B0F0"/>
              </a:solidFill>
              <a:latin typeface="Swis721 BT" panose="020B0504020202020204" pitchFamily="34" charset="0"/>
            </a:endParaRPr>
          </a:p>
          <a:p>
            <a:pPr>
              <a:defRPr/>
            </a:pPr>
            <a:endParaRPr lang="es-ES" altLang="zh-CN" sz="1200" b="1" dirty="0">
              <a:solidFill>
                <a:schemeClr val="accent6">
                  <a:lumMod val="75000"/>
                </a:schemeClr>
              </a:solidFill>
              <a:latin typeface="Swis721 BT" panose="020B05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2269859" y="852918"/>
            <a:ext cx="7216775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3965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zh-CN" sz="1200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 Í T U L O:     </a:t>
            </a:r>
            <a:r>
              <a:rPr lang="es-ES" altLang="zh-CN" sz="1600" b="1" u="sng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TÉCNICO EN GESTIÓN </a:t>
            </a:r>
            <a:r>
              <a:rPr lang="es-ES" altLang="zh-CN" sz="1600" b="1" u="sng" dirty="0" smtClean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ADMINISTRATIVA</a:t>
            </a:r>
            <a:endParaRPr lang="es-ES" altLang="zh-CN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1524001" y="2548108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600"/>
          </a:p>
          <a:p>
            <a:r>
              <a:rPr lang="es-ES" altLang="es-ES"/>
              <a:t/>
            </a:r>
            <a:br>
              <a:rPr lang="es-ES" altLang="es-ES"/>
            </a:br>
            <a:endParaRPr lang="es-ES" altLang="es-ES"/>
          </a:p>
          <a:p>
            <a:endParaRPr lang="es-ES" altLang="es-ES"/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1524001" y="31899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  <a:p>
            <a:endParaRPr lang="es-ES" altLang="es-ES"/>
          </a:p>
        </p:txBody>
      </p:sp>
      <p:sp>
        <p:nvSpPr>
          <p:cNvPr id="17414" name="Rectangle 17"/>
          <p:cNvSpPr>
            <a:spLocks noChangeArrowheads="1"/>
          </p:cNvSpPr>
          <p:nvPr/>
        </p:nvSpPr>
        <p:spPr bwMode="auto">
          <a:xfrm>
            <a:off x="1524001" y="3785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92976"/>
              </p:ext>
            </p:extLst>
          </p:nvPr>
        </p:nvGraphicFramePr>
        <p:xfrm>
          <a:off x="6603422" y="1507875"/>
          <a:ext cx="4670426" cy="4386263"/>
        </p:xfrm>
        <a:graphic>
          <a:graphicData uri="http://schemas.openxmlformats.org/drawingml/2006/table">
            <a:tbl>
              <a:tblPr/>
              <a:tblGrid>
                <a:gridCol w="2335213">
                  <a:extLst>
                    <a:ext uri="{9D8B030D-6E8A-4147-A177-3AD203B41FA5}">
                      <a16:colId xmlns:a16="http://schemas.microsoft.com/office/drawing/2014/main" xmlns="" val="2631230018"/>
                    </a:ext>
                  </a:extLst>
                </a:gridCol>
                <a:gridCol w="2335213">
                  <a:extLst>
                    <a:ext uri="{9D8B030D-6E8A-4147-A177-3AD203B41FA5}">
                      <a16:colId xmlns:a16="http://schemas.microsoft.com/office/drawing/2014/main" xmlns="" val="653482879"/>
                    </a:ext>
                  </a:extLst>
                </a:gridCol>
              </a:tblGrid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333333"/>
                          </a:solidFill>
                          <a:effectLst/>
                        </a:rPr>
                        <a:t>Unidades de competencia acreditadas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333333"/>
                          </a:solidFill>
                          <a:effectLst/>
                        </a:rPr>
                        <a:t>Módulos profesionales </a:t>
                      </a:r>
                      <a:r>
                        <a:rPr lang="es-ES" sz="1100" b="1" dirty="0" err="1">
                          <a:solidFill>
                            <a:srgbClr val="333333"/>
                          </a:solidFill>
                          <a:effectLst/>
                        </a:rPr>
                        <a:t>convalidables</a:t>
                      </a:r>
                      <a:endParaRPr lang="es-ES" sz="1100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584582"/>
                  </a:ext>
                </a:extLst>
              </a:tr>
              <a:tr h="643995"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UC0975_2: </a:t>
                      </a:r>
                      <a:r>
                        <a:rPr lang="es-ES" sz="900" dirty="0" err="1">
                          <a:effectLst/>
                        </a:rPr>
                        <a:t>Recepcionar</a:t>
                      </a:r>
                      <a:r>
                        <a:rPr lang="es-ES" sz="900" dirty="0">
                          <a:effectLst/>
                        </a:rPr>
                        <a:t> y procesar las comunicaciones internas y externas. 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>
                          <a:effectLst/>
                        </a:rPr>
                        <a:t>UC0978_2: Gestionar el archivo en soporte convencional e informático.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0437. Comunicación empresarial y atención al cliente.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441810"/>
                  </a:ext>
                </a:extLst>
              </a:tr>
              <a:tr h="402497"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UC0976_2: Realizar las gestiones administrativas del proceso comercial.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0438. Operaciones administrativas de la compra-venta.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319885"/>
                  </a:ext>
                </a:extLst>
              </a:tr>
              <a:tr h="907851"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UC0973_1: Introducir datos y textos en terminales informáticos en condiciones de seguridad, calidad y eficiencia. 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>
                          <a:effectLst/>
                        </a:rPr>
                        <a:t>UC0233_2: Manejar aplicaciones ofimáticas en la gestión de la información y la documentación.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0440. Tratamiento informático de la información.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462183"/>
                  </a:ext>
                </a:extLst>
              </a:tr>
              <a:tr h="764289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UC0977_2: Comunicarse en una lengua extranjera con un nivel de usuario independiente en las actividades de gestión administrativa en relación con el cliente.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 smtClean="0">
                          <a:effectLst/>
                        </a:rPr>
                        <a:t>0156. Inglés.</a:t>
                      </a:r>
                      <a:endParaRPr lang="es-ES" sz="900" dirty="0">
                        <a:effectLst/>
                      </a:endParaRP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225101"/>
                  </a:ext>
                </a:extLst>
              </a:tr>
              <a:tr h="333600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UC0979_2: Realizar las gestiones administrativas de tesorería.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0448. Operaciones auxiliares de gestión de tesorería.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576626"/>
                  </a:ext>
                </a:extLst>
              </a:tr>
              <a:tr h="477163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UC0980_2: Efectuar las actividades de apoyo administrativo de Recursos Humanos.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0442. Operaciones administrativas de recursos humanos.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181836"/>
                  </a:ext>
                </a:extLst>
              </a:tr>
              <a:tr h="477163">
                <a:tc>
                  <a:txBody>
                    <a:bodyPr/>
                    <a:lstStyle/>
                    <a:p>
                      <a:pPr algn="l"/>
                      <a:r>
                        <a:rPr lang="es-ES" sz="900">
                          <a:effectLst/>
                        </a:rPr>
                        <a:t>UC0981_2: Realizar registros contables.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effectLst/>
                        </a:rPr>
                        <a:t>0443. Tratamiento de la documentación contable. </a:t>
                      </a:r>
                      <a:br>
                        <a:rPr lang="es-ES" sz="900" dirty="0">
                          <a:effectLst/>
                        </a:rPr>
                      </a:br>
                      <a:r>
                        <a:rPr lang="es-ES" sz="900" dirty="0">
                          <a:effectLst/>
                        </a:rPr>
                        <a:t>0441. Técnica contable.</a:t>
                      </a:r>
                    </a:p>
                  </a:txBody>
                  <a:tcPr marL="44394" marR="44394" marT="22202" marB="22202" anchor="ctr">
                    <a:lnL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66322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381289" y="4517022"/>
            <a:ext cx="3190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con 1 año de experiencia laboral</a:t>
            </a:r>
            <a:r>
              <a:rPr lang="es-ES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** Se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convalidará cuando se tengan acreditadas todas las unidades de competencia que incluye en el título.</a:t>
            </a: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7674122" y="902155"/>
            <a:ext cx="3941771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ADG 2019-12  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8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3832" y="1956525"/>
            <a:ext cx="5397116" cy="353943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1226. Marketing en la actividad comercial.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1227. Gestión de un pequeño comercio.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1228. Técnicas de almacén.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1229. Gestión de compras.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1230. Venta técnica.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1231. Dinamización del punto de venta.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1232. Procesos de venta.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1233. Aplicaciones informáticas para el comercio.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1234. Servicios de atención comercial.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1235. Comercio electrónico.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0156. Inglés.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1236. Formación y orientación laboral.</a:t>
            </a:r>
          </a:p>
          <a:p>
            <a:pPr>
              <a:defRPr/>
            </a:pPr>
            <a:r>
              <a:rPr lang="es-ES" altLang="es-ES" sz="1400" dirty="0">
                <a:solidFill>
                  <a:srgbClr val="00B0F0"/>
                </a:solidFill>
                <a:cs typeface="Arial" panose="020B0604020202020204" pitchFamily="34" charset="0"/>
              </a:rPr>
              <a:t>1237. Formación en centros de </a:t>
            </a:r>
            <a:r>
              <a:rPr lang="es-ES" altLang="es-E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213832" y="1264034"/>
            <a:ext cx="582485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EN ACTIVIDADES COMERCIALES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167718" y="902155"/>
            <a:ext cx="544817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COM 2019-13 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4410" y="5849892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68" y="2187956"/>
            <a:ext cx="5401524" cy="33530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38683" y="2452643"/>
            <a:ext cx="5338909" cy="4785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038683" y="3726240"/>
            <a:ext cx="5338909" cy="40137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038682" y="4127620"/>
            <a:ext cx="5338909" cy="31619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038683" y="4443813"/>
            <a:ext cx="5338909" cy="3905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038683" y="4834331"/>
            <a:ext cx="5338909" cy="31619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3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3832" y="1858465"/>
            <a:ext cx="5397116" cy="418576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 smtClean="0">
                <a:solidFill>
                  <a:schemeClr val="accent3"/>
                </a:solidFill>
                <a:cs typeface="Arial" panose="020B0604020202020204" pitchFamily="34" charset="0"/>
              </a:rPr>
              <a:t>1606</a:t>
            </a: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. Constitución de pequeños negocios alimentarios.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1607. Mercadotecnia del comercio alimentario.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1608. Dinamización del punto de venta en comercios de alimentación.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1609. Atención comercial en negocios alimentarios.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1610. Seguridad y calidad alimentaria en el comercio.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1611. Preparación y acondicionamiento de productos frescos y transformados.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1612. Logística de productos alimentarios.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1613. Comercio electrónico en negocios alimentarios.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1614. Ofimática aplicada al comercio alimentario.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1615. Gestión de un comercio alimentario.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0156. Inglés.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1616. Formación y orientación laboral.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1617</a:t>
            </a:r>
            <a:r>
              <a:rPr lang="es-ES" altLang="es-ES" sz="1400" dirty="0">
                <a:solidFill>
                  <a:srgbClr val="00B0F0"/>
                </a:solidFill>
                <a:cs typeface="Arial" panose="020B0604020202020204" pitchFamily="34" charset="0"/>
              </a:rPr>
              <a:t>. Formación en centros de </a:t>
            </a:r>
            <a:r>
              <a:rPr lang="es-ES" altLang="es-E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213832" y="1264034"/>
            <a:ext cx="616133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EN COMERCIALIZACIÓN DE PRODUCTOS ALIMENTICIOS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167718" y="902155"/>
            <a:ext cx="544817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COM 2019-13 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1322" y="6219223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38" y="2378336"/>
            <a:ext cx="5918937" cy="27149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14438" y="3093578"/>
            <a:ext cx="5918937" cy="69220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814438" y="2717563"/>
            <a:ext cx="5918937" cy="35298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814438" y="4150257"/>
            <a:ext cx="3389384" cy="35298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814438" y="4655639"/>
            <a:ext cx="3389384" cy="35298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6043" y="2024129"/>
            <a:ext cx="5757107" cy="353943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</a:t>
            </a:r>
            <a:r>
              <a:rPr lang="es-ES" altLang="es-E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s-ES" altLang="es-ES" sz="14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0024. Materias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primas y procesos en panadería, pastelería y repostería.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accent3"/>
                </a:solidFill>
                <a:cs typeface="Arial" panose="020B0604020202020204" pitchFamily="34" charset="0"/>
              </a:rPr>
              <a:t>0025. Elaboraciones </a:t>
            </a: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de panadería-bollería.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0026. Procesos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básicos de pastelería y repostería.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0027. Elaboraciones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 confitería y otras especialidades.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0028. Postres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 restauración. </a:t>
            </a:r>
            <a:endParaRPr lang="es-ES" altLang="es-ES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 smtClean="0">
                <a:solidFill>
                  <a:schemeClr val="accent3"/>
                </a:solidFill>
                <a:cs typeface="Arial" panose="020B0604020202020204" pitchFamily="34" charset="0"/>
              </a:rPr>
              <a:t>0029. Productos </a:t>
            </a: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de obrador.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0030. Operaciones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 control de almacén en la industria alimentaria.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accent3"/>
                </a:solidFill>
                <a:cs typeface="Arial" panose="020B0604020202020204" pitchFamily="34" charset="0"/>
              </a:rPr>
              <a:t>0031. Seguridad </a:t>
            </a: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e higiene en la manipulación de alimentos.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0032. Presentación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 venta de productos de panadería y pastelería.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0033. Formación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 Orientación Laboral. 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0034. Empresa </a:t>
            </a:r>
            <a:r>
              <a:rPr lang="es-E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 iniciativa emprendedora. </a:t>
            </a:r>
          </a:p>
          <a:p>
            <a:pPr>
              <a:defRPr/>
            </a:pPr>
            <a:r>
              <a:rPr lang="es-ES" altLang="es-ES" sz="1400" dirty="0">
                <a:solidFill>
                  <a:srgbClr val="00B0F0"/>
                </a:solidFill>
                <a:cs typeface="Arial" panose="020B0604020202020204" pitchFamily="34" charset="0"/>
              </a:rPr>
              <a:t>Formación en centros de </a:t>
            </a:r>
            <a:r>
              <a:rPr lang="es-ES" altLang="es-E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267677" y="1102210"/>
            <a:ext cx="64322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EN PANADERÍA, REPOSTERÍA Y CONFITERÍA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7195557" y="1050738"/>
            <a:ext cx="4599797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b="1" dirty="0">
                <a:solidFill>
                  <a:schemeClr val="bg1"/>
                </a:solidFill>
                <a:latin typeface="+mn-lt"/>
              </a:rPr>
              <a:t>INA 2019-14 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8250" y="6023813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14" y="1558290"/>
            <a:ext cx="5400040" cy="50817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95314" y="1905712"/>
            <a:ext cx="5338062" cy="1298961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4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20880" y="2161425"/>
            <a:ext cx="5397116" cy="360098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>
              <a:defRPr/>
            </a:pPr>
            <a:endParaRPr lang="es-ES" altLang="es-ES" sz="16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0337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Contexto de la intervención social.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0338. Inserción </a:t>
            </a:r>
            <a:r>
              <a:rPr lang="es-ES" altLang="es-ES" sz="14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sociolaboral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0339. Atención a las unidades de convivencia.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0340. Mediación comunitaria.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0341. Apoyo a la intervención educativa.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0342. Promoción de la autonomía personal.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0343. Sistemas aumentativos y alternativos de comunicación.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0344. Metodología de la intervención social.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0020. Primeros auxilios.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0017. Habilidades sociales.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0345. Proyecto de integración social.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0346. Formación y orientación laboral.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0347. Empresa e iniciativa emprendedora.</a:t>
            </a:r>
          </a:p>
          <a:p>
            <a:pPr>
              <a:defRPr/>
            </a:pPr>
            <a:r>
              <a:rPr lang="es-ES" altLang="es-ES" sz="1400" b="1" dirty="0">
                <a:solidFill>
                  <a:srgbClr val="00B0F0"/>
                </a:solidFill>
                <a:cs typeface="Arial" panose="020B0604020202020204" pitchFamily="34" charset="0"/>
              </a:rPr>
              <a:t>0348. Formación en centros de </a:t>
            </a:r>
            <a:r>
              <a:rPr lang="es-ES" alt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251209" y="1462399"/>
            <a:ext cx="55667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SUPERIOR EN INTEGRACIÓN SOCIAL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167718" y="1093067"/>
            <a:ext cx="544817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SSC 2019-15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8256" y="5869275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0" y="1877779"/>
            <a:ext cx="5401524" cy="1700931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42" y="3776157"/>
            <a:ext cx="5400040" cy="1254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15342" y="2333002"/>
            <a:ext cx="5212935" cy="1245708"/>
          </a:xfrm>
          <a:prstGeom prst="rect">
            <a:avLst/>
          </a:prstGeom>
          <a:solidFill>
            <a:srgbClr val="00206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315342" y="4674550"/>
            <a:ext cx="3555051" cy="355732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000" y="4769976"/>
            <a:ext cx="9720000" cy="221599"/>
          </a:xfrm>
        </p:spPr>
        <p:txBody>
          <a:bodyPr/>
          <a:lstStyle/>
          <a:p>
            <a:r>
              <a:rPr lang="es-ES" dirty="0" smtClean="0"/>
              <a:t>¿Qué es? ¿Para qué sirve?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6000" y="1881277"/>
            <a:ext cx="9720000" cy="2679325"/>
          </a:xfrm>
        </p:spPr>
        <p:txBody>
          <a:bodyPr/>
          <a:lstStyle/>
          <a:p>
            <a:r>
              <a:rPr lang="es-ES" sz="11500" dirty="0" smtClean="0"/>
              <a:t>EL PEAC</a:t>
            </a:r>
            <a:endParaRPr lang="es-ES" sz="11500" dirty="0"/>
          </a:p>
        </p:txBody>
      </p:sp>
    </p:spTree>
    <p:extLst>
      <p:ext uri="{BB962C8B-B14F-4D97-AF65-F5344CB8AC3E}">
        <p14:creationId xmlns:p14="http://schemas.microsoft.com/office/powerpoint/2010/main" val="25462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6044" y="2123964"/>
            <a:ext cx="5397116" cy="292387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 marL="0" indent="0">
              <a:defRPr/>
            </a:pPr>
            <a:r>
              <a:rPr lang="es-ES" altLang="es-ES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0036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Máquinas y equipos térmicos.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0037. Técnicas de montaje de instalaciones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0038. Instalaciones eléctricas y automatismos.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0266. Configuración de instalaciones caloríficas.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0302. Montaje y mantenimiento de instalaciones caloríficas.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0310. Montaje y mantenimiento de instalaciones de agua.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0392. Montaje y mantenimiento de instalaciones de energía solar.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0393. Montaje y mantenimiento de instalaciones de gas y combustibles líquidos.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0394. Formación y orientación laboral.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0395. Empresa e iniciativa emprendedora.</a:t>
            </a:r>
          </a:p>
          <a:p>
            <a:pPr>
              <a:defRPr/>
            </a:pPr>
            <a:r>
              <a:rPr lang="es-ES" altLang="es-ES" sz="1400" b="1" dirty="0">
                <a:solidFill>
                  <a:srgbClr val="00B0F0"/>
                </a:solidFill>
                <a:cs typeface="Arial" panose="020B0604020202020204" pitchFamily="34" charset="0"/>
              </a:rPr>
              <a:t>0396. Formación en centros de </a:t>
            </a:r>
            <a:r>
              <a:rPr lang="es-ES" alt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336044" y="985345"/>
            <a:ext cx="5566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EN INSTALACIONES DE PRODUCCIÓN DE CALOR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167718" y="1093067"/>
            <a:ext cx="544817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IMA 2019-16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8256" y="5869275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88" y="1859407"/>
            <a:ext cx="5401524" cy="3511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35888" y="2136449"/>
            <a:ext cx="5401524" cy="504201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035888" y="3363106"/>
            <a:ext cx="5401524" cy="593597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6044" y="1585355"/>
            <a:ext cx="5397116" cy="400109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 marL="0" indent="0">
              <a:defRPr/>
            </a:pPr>
            <a:r>
              <a:rPr lang="es-ES" altLang="es-ES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0036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Máquinas y equipos térmicos.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0037. Técnicas de montaje de instalaciones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0038. Instalaciones eléctricas y automatismos.</a:t>
            </a:r>
          </a:p>
          <a:p>
            <a:pPr>
              <a:defRPr/>
            </a:pPr>
            <a:r>
              <a:rPr lang="es-ES" altLang="es-ES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0036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Máquinas y equipos térmicos.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0037. Técnicas de montaje de instalaciones.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0038. Instalaciones eléctricas y automatismos.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0039. Configuración de instalaciones de frío y climatización.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0040. Montaje y mantenimiento de equipos de refrigeración comercial.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0041. Montaje y mantenimiento de instalaciones frigoríficas industriales.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3"/>
                </a:solidFill>
                <a:cs typeface="Arial" panose="020B0604020202020204" pitchFamily="34" charset="0"/>
              </a:rPr>
              <a:t>0042. Montaje y mantenimiento de instalaciones de climatización, ventilación y extracción.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0043. Formación y orientación laboral.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0044. Empresa e iniciativa emprendedora.</a:t>
            </a:r>
          </a:p>
          <a:p>
            <a:pPr>
              <a:defRPr/>
            </a:pPr>
            <a:r>
              <a:rPr lang="es-ES" altLang="es-ES" sz="1400" b="1" dirty="0">
                <a:solidFill>
                  <a:srgbClr val="00B0F0"/>
                </a:solidFill>
                <a:cs typeface="Arial" panose="020B0604020202020204" pitchFamily="34" charset="0"/>
              </a:rPr>
              <a:t>0244. Formación en centros de </a:t>
            </a:r>
            <a:r>
              <a:rPr lang="es-ES" alt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336044" y="985345"/>
            <a:ext cx="5566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EN INSTALACIONES FRIGORÍFICAS Y DE CLIMATIZACIÓN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167718" y="1093067"/>
            <a:ext cx="544817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IMA 2019-16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8256" y="5869275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73" y="2160963"/>
            <a:ext cx="5858666" cy="342548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62473" y="3247402"/>
            <a:ext cx="5958910" cy="880217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962473" y="4773949"/>
            <a:ext cx="5958910" cy="880217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3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6044" y="1477632"/>
            <a:ext cx="5397116" cy="421653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42925" indent="-542925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s-ES" altLang="es-E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MÓDULOS del TÍTULO:</a:t>
            </a:r>
          </a:p>
          <a:p>
            <a:pPr marL="0" indent="0">
              <a:defRPr/>
            </a:pPr>
            <a:endParaRPr lang="es-ES" altLang="es-ES" sz="1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ES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1158</a:t>
            </a: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Planificación de cámara en audiovisuales.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1159. Toma de imagen audiovisual.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1160. Proyectos de iluminación.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accent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1161. Luminotecnia.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1162. Control de la iluminación.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1163. Proyectos fotográficos.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1164. Toma fotográfica.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1165. Tratamiento fotográfico digital.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1166. Procesos finales fotográficos.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1167. Grabación y edición de reportajes audiovisuales.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1168. Proyecto de iluminación, captación y tratamiento de imagen.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1169. Formación y orientación laboral.</a:t>
            </a:r>
          </a:p>
          <a:p>
            <a:pPr>
              <a:defRPr/>
            </a:pPr>
            <a:r>
              <a:rPr lang="es-ES" altLang="es-ES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1170. Empresa e iniciativa emprendedora.</a:t>
            </a:r>
          </a:p>
          <a:p>
            <a:pPr>
              <a:defRPr/>
            </a:pPr>
            <a:r>
              <a:rPr lang="es-ES" altLang="es-ES" sz="1400" b="1" dirty="0">
                <a:solidFill>
                  <a:srgbClr val="00B0F0"/>
                </a:solidFill>
                <a:cs typeface="Arial" panose="020B0604020202020204" pitchFamily="34" charset="0"/>
              </a:rPr>
              <a:t>1171. Formación en centros </a:t>
            </a:r>
            <a:r>
              <a:rPr lang="es-ES" altLang="es-ES" sz="1400" b="1">
                <a:solidFill>
                  <a:srgbClr val="00B0F0"/>
                </a:solidFill>
                <a:cs typeface="Arial" panose="020B0604020202020204" pitchFamily="34" charset="0"/>
              </a:rPr>
              <a:t>de </a:t>
            </a:r>
            <a:r>
              <a:rPr lang="es-ES" altLang="es-ES" sz="1400" b="1" smtClean="0">
                <a:solidFill>
                  <a:srgbClr val="00B0F0"/>
                </a:solidFill>
                <a:cs typeface="Arial" panose="020B0604020202020204" pitchFamily="34" charset="0"/>
              </a:rPr>
              <a:t>trabajo*.</a:t>
            </a: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1061057" y="541174"/>
            <a:ext cx="510900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ES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TÍTULO: </a:t>
            </a:r>
            <a:r>
              <a:rPr lang="es-ES" altLang="es-ES" sz="1600" b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TÉCNICO SUPERIOR EN ILUMINACIÓN, CAPTACIÓN Y TRATAMIENTO DE IMAGEN</a:t>
            </a:r>
            <a:endParaRPr lang="es-ES" altLang="es-ES" sz="1600" b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6708448" y="514984"/>
            <a:ext cx="403577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+mn-lt"/>
              </a:rPr>
              <a:t>IMS 2019-17</a:t>
            </a:r>
            <a:endParaRPr lang="es-ES" alt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8256" y="5869275"/>
            <a:ext cx="2576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* Exento con 1 año de experiencia laboral</a:t>
            </a: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66" y="910506"/>
            <a:ext cx="5156254" cy="57615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469166" y="2350093"/>
            <a:ext cx="2871387" cy="60675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469166" y="3255948"/>
            <a:ext cx="5156254" cy="495656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469165" y="4050707"/>
            <a:ext cx="2871387" cy="23073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9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¿DÓNDE COMPLETAR TÍTULO FP?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75769" y="1797141"/>
            <a:ext cx="10984431" cy="5038620"/>
          </a:xfrm>
          <a:prstGeom prst="rect">
            <a:avLst/>
          </a:prstGeom>
        </p:spPr>
        <p:txBody>
          <a:bodyPr wrap="square" lIns="0" tIns="90000" rIns="0" bIns="90000" numCol="3" spcCol="2520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ANDALÁN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Zaragoza. 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BENJAMÍN JARNÉS. Fuentes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Ebro. Zaragoza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CABAÑAS. La Almunia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Doña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Godina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CINCO VILLAS.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Ejea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los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Caballeros. Zaragoza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EMILIO JIMENO. Calatayud. Zaragoza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GALLICUM.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Zuera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Zaragoza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CPIFP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CORONA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ARAGÓN. Zaragoza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ÍTACA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MAR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ARAGÓN. Caspe. Zaragoza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MIGUEL CATALÁN. Zaragoza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PABLO SERRANO. Zaragoza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PEDRO CERRADA.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Utebo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Zaragoza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RODANAS.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Épila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Zaragoza</a:t>
            </a: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SANTIAGO HERNÁNDEZ. Zaragoza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9842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SIERRA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LA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VIRGEN.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Illueca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</a:t>
            </a:r>
          </a:p>
          <a:p>
            <a:pPr marL="1228725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1228725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1228725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SIGLO XXI. Pedrola.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TIEMPOS MODERNOS. Zaragoza 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TUBALCAÍN. Tarazona.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Zaragoza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CPIFP BAJO ARAGÓN.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Alcañiz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Teruel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FERNANDO LÁZARO CARRETER.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Utrillas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Teruel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PABLO SERRANO. Andorra. Teruel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SANTA EMERENCIANA. Teruel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BAJO CINCA. Fraga.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Huesca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BIELLO ARAGÓN.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Sabiñánigo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Huesca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HERMANOS ARGENSOLA. Barbastro.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Huesca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LA LLITERA.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Tamarite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Litera. Huesca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MONEGROS-GASPAR LAX. </a:t>
            </a:r>
            <a:r>
              <a:rPr lang="es-ES" sz="1200" dirty="0" err="1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Sariñena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.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Huesca</a:t>
            </a: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IES SIERRA </a:t>
            </a:r>
            <a:r>
              <a:rPr lang="es-ES" sz="1200" dirty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ea typeface="SF UI Display Thin" charset="0"/>
                <a:cs typeface="Arial" panose="020B0604020202020204" pitchFamily="34" charset="0"/>
              </a:rPr>
              <a:t>GUARA. Huesca </a:t>
            </a:r>
            <a:endParaRPr lang="es-ES" sz="1200" dirty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marL="942975" lvl="1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s-ES" sz="1200" dirty="0" smtClean="0">
              <a:latin typeface="Arial" panose="020B0604020202020204" pitchFamily="34" charset="0"/>
              <a:ea typeface="SF UI Display Thin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s-ES" sz="1200" dirty="0" smtClean="0"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s-ES" sz="1200" dirty="0" smtClean="0"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s-ES" sz="1200" dirty="0">
              <a:latin typeface="+mn-lt"/>
            </a:endParaRPr>
          </a:p>
          <a:p>
            <a:pPr marL="69850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2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84657" y="1142315"/>
            <a:ext cx="7584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ADG 201: </a:t>
            </a:r>
            <a:r>
              <a:rPr lang="es-ES" sz="2400" b="1" dirty="0" smtClean="0"/>
              <a:t>TÉCNICO EN GESTIÓN ADMINISTRATIVA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181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¿DÓNDE COMPLETAR TÍTULO FP?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75769" y="1404909"/>
            <a:ext cx="10984431" cy="4753004"/>
          </a:xfrm>
          <a:prstGeom prst="rect">
            <a:avLst/>
          </a:prstGeom>
        </p:spPr>
        <p:txBody>
          <a:bodyPr wrap="square" lIns="0" tIns="90000" rIns="0" bIns="90000" numCol="2" spcCol="2520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INA 207: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TÉCNICO EN PANADERÍA, REPOSTERÍA Y CONFITERÍA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CPIFP </a:t>
            </a: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MOVERA. </a:t>
            </a:r>
            <a:r>
              <a:rPr lang="es-ES" alt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Movera</a:t>
            </a:r>
            <a:r>
              <a:rPr lang="es-ES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CPIFP ESCUELA DE HOSTELERÍA Y TURISMO DE TERUEL.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Teruel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CPIFP SAN LORENZO.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Huesca </a:t>
            </a:r>
          </a:p>
          <a:p>
            <a:pPr marL="69850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 201: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EN ACTIVIDADES COMERCIALES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JOSÉ MANUEL BLECUA.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CPIFP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LOS ENLACES.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CPIFP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PIRÁMIDE.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Huesca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303: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TÉCNICO SUPERIOR EN INTEGRACIÓN SOCIAL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REYES CATÓLICOS.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EJEA DE LOS CABALLEROS. </a:t>
            </a:r>
            <a:endParaRPr lang="es-ES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MARÍA MOLINER</a:t>
            </a:r>
            <a:r>
              <a:rPr lang="es-ES" altLang="es-ES" sz="1400" b="1" dirty="0">
                <a:latin typeface="Swis721 Ex BT" panose="020B0605020202020204" pitchFamily="34" charset="0"/>
              </a:rPr>
              <a:t>. </a:t>
            </a:r>
            <a:r>
              <a:rPr lang="es-ES" altLang="es-ES" sz="1400" dirty="0" smtClean="0">
                <a:latin typeface="Swis721 Ex BT" panose="020B0605020202020204" pitchFamily="34" charset="0"/>
              </a:rPr>
              <a:t>ZARAGOZA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SANTA EMERENCIANA</a:t>
            </a:r>
            <a:r>
              <a:rPr lang="es-ES" altLang="es-ES" sz="1400" dirty="0" smtClean="0">
                <a:latin typeface="Swis721 Ex BT" panose="020B0605020202020204" pitchFamily="34" charset="0"/>
              </a:rPr>
              <a:t>. TERUEL</a:t>
            </a:r>
            <a:endParaRPr lang="es-ES" altLang="es-ES" sz="1400" dirty="0">
              <a:latin typeface="Swis721 Ex BT" panose="020B0605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303: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SUPERIOR EN ILUMINACIÓN, CAPTACIÓN Y TRATAMIENTO DE IMAGEN</a:t>
            </a:r>
          </a:p>
          <a:p>
            <a:pPr marL="984250" lvl="0" indent="-285750" algn="l">
              <a:lnSpc>
                <a:spcPts val="2460"/>
              </a:lnSpc>
              <a:spcBef>
                <a:spcPts val="600"/>
              </a:spcBef>
              <a:buClr>
                <a:srgbClr val="92060B"/>
              </a:buCl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1A19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CPIFP LOS ENLACES. </a:t>
            </a:r>
            <a:r>
              <a:rPr lang="es-ES" sz="1400" dirty="0">
                <a:solidFill>
                  <a:srgbClr val="1A19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Zaragoza</a:t>
            </a: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¿DÓNDE COMPLETAR TÍTULO FP?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75769" y="1404909"/>
            <a:ext cx="10984431" cy="4753004"/>
          </a:xfrm>
          <a:prstGeom prst="rect">
            <a:avLst/>
          </a:prstGeom>
        </p:spPr>
        <p:txBody>
          <a:bodyPr wrap="square" lIns="0" tIns="90000" rIns="0" bIns="90000" numCol="2" spcCol="2520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IMA 203: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EN INSTALACIONES DE PRODUCCIÓN DE CALOR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SIERRA DE SAN QUÍLEZ. </a:t>
            </a:r>
            <a:r>
              <a:rPr lang="es-E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Binéfar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Huesca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SALVADOR VICTORIA.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Monreal del Campo. Teruel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VIRGEN DEL PILAR.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marL="69850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202: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EN INSTALACIONES FRIGORÍFICAS Y DE CLIMATIZACIÓN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SIERRA DE SAN QUÍLEZ. </a:t>
            </a:r>
            <a:r>
              <a:rPr lang="es-E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Binéfar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Huesca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SALVADOR VICTORIA.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Monreal del Campo. Teruel</a:t>
            </a:r>
          </a:p>
          <a:p>
            <a:pPr marL="452438" indent="350838" algn="l">
              <a:lnSpc>
                <a:spcPts val="18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IES VIRGEN DEL PILAR. </a:t>
            </a: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marL="984250" indent="-285750"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460"/>
              </a:lnSpc>
              <a:spcBef>
                <a:spcPts val="600"/>
              </a:spcBef>
              <a:buClr>
                <a:schemeClr val="accent2"/>
              </a:buClr>
            </a:pPr>
            <a:endParaRPr lang="es-ES_tradnl" sz="1600" dirty="0" smtClean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793" y="1607736"/>
            <a:ext cx="4714575" cy="4722725"/>
          </a:xfr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es-ES" sz="4400" dirty="0" smtClean="0">
                <a:solidFill>
                  <a:schemeClr val="bg1"/>
                </a:solidFill>
              </a:rPr>
              <a:t>¿Y si no acredito todas las Unidades de Competencia?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-237906"/>
            <a:ext cx="6819900" cy="90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1"/>
          <p:cNvSpPr txBox="1">
            <a:spLocks noChangeArrowheads="1"/>
          </p:cNvSpPr>
          <p:nvPr/>
        </p:nvSpPr>
        <p:spPr bwMode="auto">
          <a:xfrm>
            <a:off x="1125416" y="512403"/>
            <a:ext cx="97870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CANDIDATOS</a:t>
            </a:r>
            <a:r>
              <a:rPr lang="es-ES" altLang="es-ES" sz="2400" dirty="0">
                <a:solidFill>
                  <a:srgbClr val="92060B"/>
                </a:solidFill>
                <a:cs typeface="Arial" panose="020B0604020202020204" pitchFamily="34" charset="0"/>
              </a:rPr>
              <a:t> QUE </a:t>
            </a:r>
            <a:r>
              <a:rPr lang="es-ES" altLang="es-ES" sz="3600" b="1" dirty="0">
                <a:solidFill>
                  <a:srgbClr val="92060B"/>
                </a:solidFill>
                <a:cs typeface="Arial" panose="020B0604020202020204" pitchFamily="34" charset="0"/>
              </a:rPr>
              <a:t>NO</a:t>
            </a:r>
            <a:r>
              <a:rPr lang="es-ES" altLang="es-ES" sz="2400" dirty="0">
                <a:solidFill>
                  <a:srgbClr val="92060B"/>
                </a:solidFill>
                <a:cs typeface="Arial" panose="020B0604020202020204" pitchFamily="34" charset="0"/>
              </a:rPr>
              <a:t> ACREDITEN </a:t>
            </a:r>
            <a:r>
              <a:rPr lang="es-ES" altLang="es-ES" sz="3600" b="1" dirty="0">
                <a:solidFill>
                  <a:srgbClr val="92060B"/>
                </a:solidFill>
                <a:cs typeface="Arial" panose="020B0604020202020204" pitchFamily="34" charset="0"/>
              </a:rPr>
              <a:t>TODAS</a:t>
            </a:r>
            <a:r>
              <a:rPr lang="es-ES" altLang="es-ES" sz="2400" dirty="0">
                <a:solidFill>
                  <a:srgbClr val="92060B"/>
                </a:solidFill>
                <a:cs typeface="Arial" panose="020B0604020202020204" pitchFamily="34" charset="0"/>
              </a:rPr>
              <a:t> LAS UNIDADES DE COMPETENCIA.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530850" y="1547813"/>
            <a:ext cx="723900" cy="6527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4" name="CuadroTexto 4"/>
          <p:cNvSpPr txBox="1">
            <a:spLocks noChangeArrowheads="1"/>
          </p:cNvSpPr>
          <p:nvPr/>
        </p:nvSpPr>
        <p:spPr bwMode="auto">
          <a:xfrm>
            <a:off x="401652" y="2349500"/>
            <a:ext cx="102553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92060B"/>
              </a:buClr>
              <a:buFont typeface="+mj-lt"/>
              <a:buAutoNum type="arabicPeriod"/>
            </a:pPr>
            <a:r>
              <a:rPr lang="es-ES" altLang="es-ES" sz="2000" b="1" dirty="0">
                <a:cs typeface="Arial" panose="020B0604020202020204" pitchFamily="34" charset="0"/>
              </a:rPr>
              <a:t>CURSAR MÓDULOS CERTIFICADO PROFESIONALIDAD </a:t>
            </a:r>
            <a:r>
              <a:rPr lang="es-ES" altLang="es-ES" sz="2000" dirty="0">
                <a:cs typeface="Arial" panose="020B0604020202020204" pitchFamily="34" charset="0"/>
              </a:rPr>
              <a:t>acreditan DIRECTAMENTE UC.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92060B"/>
              </a:buClr>
              <a:buFont typeface="+mj-lt"/>
              <a:buAutoNum type="arabicPeriod"/>
            </a:pPr>
            <a:r>
              <a:rPr lang="es-ES" altLang="es-ES" sz="2000" b="1" dirty="0" smtClean="0">
                <a:cs typeface="Arial" panose="020B0604020202020204" pitchFamily="34" charset="0"/>
              </a:rPr>
              <a:t>CURSAR MÓDULOS TÍTULO FP </a:t>
            </a:r>
            <a:r>
              <a:rPr lang="es-ES" altLang="es-ES" sz="2000" dirty="0" smtClean="0">
                <a:cs typeface="Arial" panose="020B0604020202020204" pitchFamily="34" charset="0"/>
              </a:rPr>
              <a:t>acredita </a:t>
            </a:r>
            <a:r>
              <a:rPr lang="es-ES" altLang="es-ES" sz="2000" dirty="0">
                <a:cs typeface="Arial" panose="020B0604020202020204" pitchFamily="34" charset="0"/>
              </a:rPr>
              <a:t>DIRECTAMENTE </a:t>
            </a:r>
            <a:r>
              <a:rPr lang="es-ES" altLang="es-ES" sz="2000" dirty="0" smtClean="0">
                <a:cs typeface="Arial" panose="020B0604020202020204" pitchFamily="34" charset="0"/>
              </a:rPr>
              <a:t>UC.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92060B"/>
              </a:buClr>
              <a:buFont typeface="+mj-lt"/>
              <a:buAutoNum type="arabicPeriod"/>
            </a:pPr>
            <a:r>
              <a:rPr lang="es-ES" altLang="es-ES" sz="2000" b="1" dirty="0" smtClean="0">
                <a:cs typeface="Arial" panose="020B0604020202020204" pitchFamily="34" charset="0"/>
              </a:rPr>
              <a:t>CURSAR OTRA </a:t>
            </a:r>
            <a:r>
              <a:rPr lang="es-ES" altLang="es-ES" sz="2000" b="1" dirty="0">
                <a:cs typeface="Arial" panose="020B0604020202020204" pitchFamily="34" charset="0"/>
              </a:rPr>
              <a:t>FORMACIÓN NO FORMAL </a:t>
            </a:r>
            <a:r>
              <a:rPr lang="es-ES" altLang="es-ES" sz="2000" b="1" dirty="0" smtClean="0">
                <a:cs typeface="Arial" panose="020B0604020202020204" pitchFamily="34" charset="0"/>
              </a:rPr>
              <a:t>/ ACUMULAR EXPERIENCIA PROFESIONAL </a:t>
            </a:r>
            <a:r>
              <a:rPr lang="es-ES" altLang="es-ES" sz="2000" dirty="0" smtClean="0">
                <a:cs typeface="Arial" panose="020B0604020202020204" pitchFamily="34" charset="0"/>
              </a:rPr>
              <a:t>deberán </a:t>
            </a:r>
            <a:r>
              <a:rPr lang="es-ES" altLang="es-ES" sz="2000" dirty="0">
                <a:cs typeface="Arial" panose="020B0604020202020204" pitchFamily="34" charset="0"/>
              </a:rPr>
              <a:t>pasar después por un PEAC   </a:t>
            </a:r>
          </a:p>
        </p:txBody>
      </p:sp>
    </p:spTree>
    <p:extLst>
      <p:ext uri="{BB962C8B-B14F-4D97-AF65-F5344CB8AC3E}">
        <p14:creationId xmlns:p14="http://schemas.microsoft.com/office/powerpoint/2010/main" val="34586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Más Información: </a:t>
            </a:r>
            <a:endParaRPr lang="es-ES_tradnl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65222" y="1302703"/>
            <a:ext cx="6207563" cy="1950124"/>
          </a:xfrm>
          <a:prstGeom prst="rect">
            <a:avLst/>
          </a:prstGeom>
        </p:spPr>
        <p:txBody>
          <a:bodyPr lIns="0" tIns="36000" rIns="0" bIns="36000">
            <a:noAutofit/>
          </a:bodyPr>
          <a:lstStyle>
            <a:lvl1pPr marL="0" indent="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1" dirty="0" smtClean="0"/>
              <a:t>Agencia de las Cualificaciones Profesionales de Aragón</a:t>
            </a:r>
          </a:p>
          <a:p>
            <a:r>
              <a:rPr lang="es-ES_tradnl" sz="1600" dirty="0" smtClean="0"/>
              <a:t>Parque Empresarial Dinamiza (Recinto Expo)</a:t>
            </a:r>
          </a:p>
          <a:p>
            <a:r>
              <a:rPr lang="es-ES_tradnl" sz="1600" dirty="0" smtClean="0"/>
              <a:t>Avenida Ranillas 5D, 1ª planta</a:t>
            </a:r>
            <a:endParaRPr lang="es-ES_tradnl" sz="1600" dirty="0"/>
          </a:p>
          <a:p>
            <a:r>
              <a:rPr lang="es-ES_tradnl" sz="1600" dirty="0" smtClean="0"/>
              <a:t>50018 </a:t>
            </a:r>
            <a:r>
              <a:rPr lang="es-ES_tradnl" sz="1600" dirty="0"/>
              <a:t>Zaragoza </a:t>
            </a:r>
            <a:endParaRPr lang="es-ES_tradnl" sz="1600" dirty="0" smtClean="0"/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34 976 </a:t>
            </a:r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716 9616</a:t>
            </a:r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  <a:hlinkClick r:id="rId2"/>
              </a:rPr>
              <a:t>agenciacualificacion@aragon.es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  <a:hlinkClick r:id="rId3"/>
              </a:rPr>
              <a:t>www.servicios.aragon.es/pwac/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Marcador de posición de 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75"/>
          <a:stretch/>
        </p:blipFill>
        <p:spPr>
          <a:xfrm>
            <a:off x="6939918" y="1717387"/>
            <a:ext cx="3556501" cy="15538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Grupo 14"/>
          <p:cNvGrpSpPr/>
          <p:nvPr/>
        </p:nvGrpSpPr>
        <p:grpSpPr>
          <a:xfrm>
            <a:off x="5566364" y="4154880"/>
            <a:ext cx="5747740" cy="2282046"/>
            <a:chOff x="201946" y="3950888"/>
            <a:chExt cx="5747740" cy="2282046"/>
          </a:xfrm>
        </p:grpSpPr>
        <p:grpSp>
          <p:nvGrpSpPr>
            <p:cNvPr id="2" name="Grupo 1"/>
            <p:cNvGrpSpPr/>
            <p:nvPr/>
          </p:nvGrpSpPr>
          <p:grpSpPr>
            <a:xfrm>
              <a:off x="201946" y="5552731"/>
              <a:ext cx="5747740" cy="680203"/>
              <a:chOff x="235331" y="5189935"/>
              <a:chExt cx="5747740" cy="680203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331" y="5330027"/>
                <a:ext cx="1654626" cy="540111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89" y="5244215"/>
                <a:ext cx="2074850" cy="605409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6060" y="5189935"/>
                <a:ext cx="1457011" cy="618864"/>
              </a:xfrm>
              <a:prstGeom prst="rect">
                <a:avLst/>
              </a:prstGeom>
            </p:spPr>
          </p:pic>
        </p:grpSp>
        <p:grpSp>
          <p:nvGrpSpPr>
            <p:cNvPr id="4" name="Grupo 3"/>
            <p:cNvGrpSpPr/>
            <p:nvPr/>
          </p:nvGrpSpPr>
          <p:grpSpPr>
            <a:xfrm>
              <a:off x="385203" y="3950888"/>
              <a:ext cx="5290838" cy="608762"/>
              <a:chOff x="281606" y="4201990"/>
              <a:chExt cx="5290838" cy="608762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606" y="4232445"/>
                <a:ext cx="1666969" cy="547852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898" y="4201990"/>
                <a:ext cx="1422342" cy="608762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79" y="4215702"/>
                <a:ext cx="1691165" cy="581338"/>
              </a:xfrm>
              <a:prstGeom prst="rect">
                <a:avLst/>
              </a:prstGeom>
            </p:spPr>
          </p:pic>
        </p:grpSp>
        <p:grpSp>
          <p:nvGrpSpPr>
            <p:cNvPr id="14" name="Grupo 13"/>
            <p:cNvGrpSpPr/>
            <p:nvPr/>
          </p:nvGrpSpPr>
          <p:grpSpPr>
            <a:xfrm>
              <a:off x="984895" y="4737818"/>
              <a:ext cx="4232963" cy="828249"/>
              <a:chOff x="378226" y="4431323"/>
              <a:chExt cx="4232963" cy="828249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226" y="4586654"/>
                <a:ext cx="1876988" cy="493451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8253" y="4431323"/>
                <a:ext cx="2072936" cy="828249"/>
              </a:xfrm>
              <a:prstGeom prst="rect">
                <a:avLst/>
              </a:prstGeom>
            </p:spPr>
          </p:pic>
        </p:grpSp>
      </p:grpSp>
      <p:sp>
        <p:nvSpPr>
          <p:cNvPr id="16" name="Rectángulo 15"/>
          <p:cNvSpPr/>
          <p:nvPr/>
        </p:nvSpPr>
        <p:spPr>
          <a:xfrm>
            <a:off x="465222" y="4763642"/>
            <a:ext cx="44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Centros Públicos Integrados de </a:t>
            </a:r>
            <a:r>
              <a:rPr lang="es-ES_tradnl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FP</a:t>
            </a:r>
            <a:endParaRPr lang="es-ES_tradnl" sz="16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Imagen 7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964" y="5348514"/>
            <a:ext cx="2940358" cy="70568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236000" y="2367171"/>
            <a:ext cx="9720000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_tradnl" sz="6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Gracias, esperamos sus dudas.</a:t>
            </a:r>
            <a:endParaRPr lang="es-ES_tradnl" sz="66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uadroTexto 2"/>
          <p:cNvSpPr txBox="1">
            <a:spLocks noChangeArrowheads="1"/>
          </p:cNvSpPr>
          <p:nvPr/>
        </p:nvSpPr>
        <p:spPr bwMode="auto">
          <a:xfrm>
            <a:off x="4412946" y="1445668"/>
            <a:ext cx="2215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VÍA TRADICIONAL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PEAC?</a:t>
            </a:r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512474" y="1433312"/>
            <a:ext cx="9731010" cy="2778957"/>
            <a:chOff x="1408355" y="1517938"/>
            <a:chExt cx="9731010" cy="2778957"/>
          </a:xfrm>
        </p:grpSpPr>
        <p:grpSp>
          <p:nvGrpSpPr>
            <p:cNvPr id="6146" name="Grupo 2"/>
            <p:cNvGrpSpPr>
              <a:grpSpLocks/>
            </p:cNvGrpSpPr>
            <p:nvPr/>
          </p:nvGrpSpPr>
          <p:grpSpPr bwMode="auto">
            <a:xfrm>
              <a:off x="4747846" y="2335395"/>
              <a:ext cx="2737818" cy="1296001"/>
              <a:chOff x="3771940" y="1124744"/>
              <a:chExt cx="2737818" cy="1296000"/>
            </a:xfrm>
          </p:grpSpPr>
          <p:pic>
            <p:nvPicPr>
              <p:cNvPr id="6155" name="Picture 10" descr="Certificado-Profesio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179" y="1124744"/>
                <a:ext cx="2138579" cy="129600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lecha derecha 9"/>
              <p:cNvSpPr/>
              <p:nvPr/>
            </p:nvSpPr>
            <p:spPr>
              <a:xfrm>
                <a:off x="3771940" y="1611313"/>
                <a:ext cx="488910" cy="237568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355" y="1734787"/>
              <a:ext cx="3086390" cy="21760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60410" y="1517938"/>
              <a:ext cx="2778955" cy="277895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lecha derecha 20"/>
            <p:cNvSpPr/>
            <p:nvPr/>
          </p:nvSpPr>
          <p:spPr bwMode="auto">
            <a:xfrm>
              <a:off x="7661753" y="2883082"/>
              <a:ext cx="488910" cy="23756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355495" y="3982539"/>
            <a:ext cx="6080726" cy="2778957"/>
            <a:chOff x="2322299" y="4079043"/>
            <a:chExt cx="6080726" cy="2778957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2299" y="4079043"/>
              <a:ext cx="2778955" cy="27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o 3"/>
            <p:cNvGrpSpPr/>
            <p:nvPr/>
          </p:nvGrpSpPr>
          <p:grpSpPr>
            <a:xfrm>
              <a:off x="5012125" y="4138001"/>
              <a:ext cx="3390900" cy="2167538"/>
              <a:chOff x="5012125" y="4138001"/>
              <a:chExt cx="3390900" cy="2167538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5012125" y="4138001"/>
                <a:ext cx="3390900" cy="2167538"/>
                <a:chOff x="5419726" y="3668713"/>
                <a:chExt cx="3390900" cy="2167538"/>
              </a:xfrm>
            </p:grpSpPr>
            <p:pic>
              <p:nvPicPr>
                <p:cNvPr id="6152" name="Picture 10" descr="Certificado-Profesional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131" y="4540251"/>
                  <a:ext cx="2138495" cy="129600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49" name="CuadroTexto 12"/>
                <p:cNvSpPr txBox="1">
                  <a:spLocks noChangeArrowheads="1"/>
                </p:cNvSpPr>
                <p:nvPr/>
              </p:nvSpPr>
              <p:spPr bwMode="auto">
                <a:xfrm>
                  <a:off x="5419726" y="3668713"/>
                  <a:ext cx="126611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>
                    <a:defRPr b="1">
                      <a:solidFill>
                        <a:schemeClr val="bg1">
                          <a:lumMod val="50000"/>
                        </a:schemeClr>
                      </a:solidFill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s-ES" altLang="es-ES" dirty="0">
                      <a:solidFill>
                        <a:schemeClr val="tx2">
                          <a:lumMod val="75000"/>
                        </a:schemeClr>
                      </a:solidFill>
                    </a:rPr>
                    <a:t>VÍA PEAC</a:t>
                  </a:r>
                </a:p>
              </p:txBody>
            </p:sp>
          </p:grpSp>
          <p:sp>
            <p:nvSpPr>
              <p:cNvPr id="23" name="Flecha derecha 22"/>
              <p:cNvSpPr/>
              <p:nvPr/>
            </p:nvSpPr>
            <p:spPr bwMode="auto">
              <a:xfrm>
                <a:off x="5438437" y="5538755"/>
                <a:ext cx="488910" cy="237568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8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4943475" y="3557589"/>
            <a:ext cx="863600" cy="504825"/>
          </a:xfrm>
          <a:prstGeom prst="leftRightArrow">
            <a:avLst>
              <a:gd name="adj1" fmla="val 50000"/>
              <a:gd name="adj2" fmla="val 342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208214" y="991385"/>
            <a:ext cx="8135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NECESITAMOS UNA REFERENCIA </a:t>
            </a:r>
            <a:r>
              <a:rPr lang="es-ES" altLang="es-E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COMÚN </a:t>
            </a:r>
            <a:r>
              <a:rPr lang="es-ES" altLang="es-ES" sz="2800" b="1" u="sng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CUALIFICACIÓN PROFESIONAL</a:t>
            </a:r>
            <a:endParaRPr lang="es-ES" altLang="es-ES" sz="2800" u="sng" dirty="0">
              <a:solidFill>
                <a:schemeClr val="tx2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172" name="Picture 7" descr="http://3.bp.blogspot.com/-hBQw7zSTq98/Ts_TkGGglBI/AAAAAAAAAYA/EOw7zygeC5s/s1600/F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4" y="2133599"/>
            <a:ext cx="3172375" cy="415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6049964" y="3241675"/>
            <a:ext cx="51374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>
                    <a:lumMod val="75000"/>
                  </a:schemeClr>
                </a:solidFill>
                <a:latin typeface="Swis721 Ex BT" charset="0"/>
              </a:rPr>
              <a:t>UNIDADES DE COMPETENCIA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>
                    <a:lumMod val="75000"/>
                  </a:schemeClr>
                </a:solidFill>
                <a:latin typeface="Swis721 Ex BT" charset="0"/>
              </a:rPr>
              <a:t>REALIZACIONES PROFESIONALES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>
                    <a:lumMod val="75000"/>
                  </a:schemeClr>
                </a:solidFill>
                <a:latin typeface="Swis721 Ex BT" charset="0"/>
              </a:rPr>
              <a:t>CRITERIOS DE REALIZACIÓN</a:t>
            </a:r>
          </a:p>
        </p:txBody>
      </p:sp>
    </p:spTree>
    <p:extLst>
      <p:ext uri="{BB962C8B-B14F-4D97-AF65-F5344CB8AC3E}">
        <p14:creationId xmlns:p14="http://schemas.microsoft.com/office/powerpoint/2010/main" val="24999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/>
          <p:cNvSpPr txBox="1">
            <a:spLocks noChangeArrowheads="1"/>
          </p:cNvSpPr>
          <p:nvPr/>
        </p:nvSpPr>
        <p:spPr bwMode="auto">
          <a:xfrm>
            <a:off x="4229894" y="6250021"/>
            <a:ext cx="446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chemeClr val="tx2">
                    <a:lumMod val="75000"/>
                  </a:schemeClr>
                </a:solidFill>
              </a:rPr>
              <a:t>incual.mecd.es</a:t>
            </a:r>
          </a:p>
        </p:txBody>
      </p:sp>
      <p:pic>
        <p:nvPicPr>
          <p:cNvPr id="8195" name="Imagen 1" descr="Captura de pantalla 2018-06-12 a las 17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0849"/>
            <a:ext cx="8389938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31" y="393107"/>
            <a:ext cx="6751176" cy="63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72" y="826259"/>
            <a:ext cx="6779213" cy="49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11133</TotalTime>
  <Words>3454</Words>
  <Application>Microsoft Office PowerPoint</Application>
  <PresentationFormat>Personalizado</PresentationFormat>
  <Paragraphs>620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Office Theme</vt:lpstr>
      <vt:lpstr> PROCEDIMIENTO DE EVALUACIÓN Y ACREDITACIÓN DE COMPETENCIAS</vt:lpstr>
      <vt:lpstr>AGENCIA DE LAS CUALIFICACIONES PROFESIONALES DE ARAGÓN</vt:lpstr>
      <vt:lpstr>AGENCIA DE LAS CUALIFICACIONES PROFESIONALES DE ARAGÓN</vt:lpstr>
      <vt:lpstr>EL PEAC</vt:lpstr>
      <vt:lpstr>¿Qué es el PEAC?</vt:lpstr>
      <vt:lpstr>Presentación de PowerPoint</vt:lpstr>
      <vt:lpstr>Presentación de PowerPoint</vt:lpstr>
      <vt:lpstr>Presentación de PowerPoint</vt:lpstr>
      <vt:lpstr>Presentación de PowerPoint</vt:lpstr>
      <vt:lpstr>¿Qué es COMPETENCIA PROFESIONAL?</vt:lpstr>
      <vt:lpstr>Presentación de PowerPoint</vt:lpstr>
      <vt:lpstr>Presentación de PowerPoint</vt:lpstr>
      <vt:lpstr>DIFERENCIAS entre los TÍTULOS de FORMACIÓN PROFESIONAL y CERTIFICADOS de PROFESIONALIDAD </vt:lpstr>
      <vt:lpstr>Presentación de PowerPoint</vt:lpstr>
      <vt:lpstr>CONVOCATORIAS PEAC 2019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VINCULACIÓN A TITULOS OFICIALES:</vt:lpstr>
      <vt:lpstr>VINCULACIÓN A TITULOS OFICIALES: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¿DÓNDE COMPLETAR TÍTULO FP?</vt:lpstr>
      <vt:lpstr>¿DÓNDE COMPLETAR TÍTULO FP?</vt:lpstr>
      <vt:lpstr>¿DÓNDE COMPLETAR TÍTULO FP?</vt:lpstr>
      <vt:lpstr>¿Y si no acredito todas las Unidades de Competencia?</vt:lpstr>
      <vt:lpstr>Presentación de PowerPoint</vt:lpstr>
      <vt:lpstr>Más Información: 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675</cp:revision>
  <cp:lastPrinted>2018-09-04T09:37:07Z</cp:lastPrinted>
  <dcterms:created xsi:type="dcterms:W3CDTF">2015-10-16T11:25:49Z</dcterms:created>
  <dcterms:modified xsi:type="dcterms:W3CDTF">2019-07-18T10:45:19Z</dcterms:modified>
</cp:coreProperties>
</file>