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56" r:id="rId2"/>
    <p:sldId id="514" r:id="rId3"/>
    <p:sldId id="515" r:id="rId4"/>
    <p:sldId id="517" r:id="rId5"/>
    <p:sldId id="540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8" r:id="rId16"/>
    <p:sldId id="529" r:id="rId17"/>
    <p:sldId id="531" r:id="rId18"/>
    <p:sldId id="534" r:id="rId19"/>
    <p:sldId id="539" r:id="rId20"/>
    <p:sldId id="537" r:id="rId21"/>
    <p:sldId id="538" r:id="rId22"/>
    <p:sldId id="535" r:id="rId23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66"/>
    <a:srgbClr val="FF9900"/>
    <a:srgbClr val="CCFF66"/>
    <a:srgbClr val="3333CC"/>
    <a:srgbClr val="85C3C9"/>
    <a:srgbClr val="99CC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7" autoAdjust="0"/>
    <p:restoredTop sz="85600" autoAdjust="0"/>
  </p:normalViewPr>
  <p:slideViewPr>
    <p:cSldViewPr>
      <p:cViewPr varScale="1">
        <p:scale>
          <a:sx n="100" d="100"/>
          <a:sy n="100" d="100"/>
        </p:scale>
        <p:origin x="-23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710"/>
    </p:cViewPr>
  </p:sorterViewPr>
  <p:notesViewPr>
    <p:cSldViewPr>
      <p:cViewPr varScale="1">
        <p:scale>
          <a:sx n="72" d="100"/>
          <a:sy n="72" d="100"/>
        </p:scale>
        <p:origin x="-2148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fld id="{329A8A1C-7B94-4F65-A522-DF512F93029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742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59338"/>
            <a:ext cx="56769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fld id="{2141E877-0A58-462A-826B-6A608CD466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7422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 rot="16200000">
            <a:off x="-2905919" y="2905919"/>
            <a:ext cx="6453188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>
              <a:spcBef>
                <a:spcPct val="5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Swis721 Ex BT" pitchFamily="34" charset="0"/>
              </a:rPr>
              <a:t>AGENCIA DE LAS CUALIFICACIONES PROFESIONALES DE ARAGÓN</a:t>
            </a:r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 flipV="1">
            <a:off x="107950" y="6167438"/>
            <a:ext cx="4464050" cy="69850"/>
            <a:chOff x="68" y="3884"/>
            <a:chExt cx="2539" cy="0"/>
          </a:xfrm>
        </p:grpSpPr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 userDrawn="1"/>
        </p:nvGrpSpPr>
        <p:grpSpPr bwMode="auto">
          <a:xfrm flipV="1">
            <a:off x="107950" y="6165850"/>
            <a:ext cx="4464050" cy="69850"/>
            <a:chOff x="68" y="3884"/>
            <a:chExt cx="2539" cy="0"/>
          </a:xfrm>
        </p:grpSpPr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611188" y="6237288"/>
            <a:ext cx="3906837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 flipH="1" flipV="1">
            <a:off x="196850" y="6237288"/>
            <a:ext cx="414338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14" name="Group 23"/>
          <p:cNvGrpSpPr>
            <a:grpSpLocks/>
          </p:cNvGrpSpPr>
          <p:nvPr userDrawn="1"/>
        </p:nvGrpSpPr>
        <p:grpSpPr bwMode="auto">
          <a:xfrm rot="5400000">
            <a:off x="988744" y="5966425"/>
            <a:ext cx="523503" cy="1170399"/>
            <a:chOff x="5239" y="0"/>
            <a:chExt cx="521" cy="1309"/>
          </a:xfrm>
        </p:grpSpPr>
        <p:pic>
          <p:nvPicPr>
            <p:cNvPr id="15" name="Picture 21"/>
            <p:cNvPicPr>
              <a:picLocks noChangeAspect="1" noChangeArrowheads="1"/>
            </p:cNvPicPr>
            <p:nvPr userDrawn="1"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5239" y="0"/>
              <a:ext cx="504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9" y="799"/>
              <a:ext cx="52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6237288"/>
            <a:ext cx="1641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3"/>
          <p:cNvSpPr txBox="1">
            <a:spLocks noChangeArrowheads="1"/>
          </p:cNvSpPr>
          <p:nvPr userDrawn="1"/>
        </p:nvSpPr>
        <p:spPr bwMode="auto">
          <a:xfrm>
            <a:off x="755576" y="141281"/>
            <a:ext cx="5586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</a:pP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P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ROCEDIMIENTO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E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VALUACIÓN Y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A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CREDITACIÓN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C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OMPETENCIAS</a:t>
            </a:r>
            <a:r>
              <a:rPr lang="es-ES" altLang="es-ES" sz="900" b="1" dirty="0" smtClean="0">
                <a:solidFill>
                  <a:prstClr val="black"/>
                </a:solidFill>
                <a:latin typeface="Swis721 Ex BT" pitchFamily="34" charset="0"/>
              </a:rPr>
              <a:t>.</a:t>
            </a:r>
            <a:endParaRPr lang="es-ES" altLang="es-ES" sz="900" b="1" dirty="0">
              <a:solidFill>
                <a:prstClr val="black"/>
              </a:solidFill>
              <a:latin typeface="Swis721 Ex BT" pitchFamily="34" charset="0"/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 userDrawn="1"/>
        </p:nvSpPr>
        <p:spPr bwMode="auto">
          <a:xfrm>
            <a:off x="893295" y="423410"/>
            <a:ext cx="5098064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70000"/>
              </a:spcBef>
            </a:pP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 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ENTREGA</a:t>
            </a:r>
            <a:r>
              <a:rPr lang="es-ES" altLang="es-ES" sz="1200" b="1" baseline="0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 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de ACREDITACIONES </a:t>
            </a: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</a:t>
            </a:r>
          </a:p>
        </p:txBody>
      </p:sp>
      <p:sp>
        <p:nvSpPr>
          <p:cNvPr id="21" name="Text Box 43"/>
          <p:cNvSpPr txBox="1">
            <a:spLocks noChangeArrowheads="1"/>
          </p:cNvSpPr>
          <p:nvPr userDrawn="1"/>
        </p:nvSpPr>
        <p:spPr bwMode="auto">
          <a:xfrm>
            <a:off x="5265543" y="475732"/>
            <a:ext cx="28803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tabLst>
                <a:tab pos="0" algn="l"/>
              </a:tabLst>
            </a:pPr>
            <a:r>
              <a:rPr lang="es-ES" altLang="es-ES" sz="800" b="1" dirty="0" smtClean="0">
                <a:solidFill>
                  <a:prstClr val="black"/>
                </a:solidFill>
                <a:latin typeface="Swis721 Ex BT" pitchFamily="34" charset="0"/>
              </a:rPr>
              <a:t>TMV 2016-09  	</a:t>
            </a:r>
          </a:p>
          <a:p>
            <a:pPr algn="r" eaLnBrk="1" hangingPunct="1">
              <a:spcBef>
                <a:spcPts val="0"/>
              </a:spcBef>
              <a:tabLst>
                <a:tab pos="0" algn="l"/>
              </a:tabLst>
            </a:pPr>
            <a:r>
              <a:rPr lang="es-ES" altLang="es-ES" sz="800" b="0" u="sng" dirty="0" smtClean="0">
                <a:solidFill>
                  <a:prstClr val="black"/>
                </a:solidFill>
                <a:latin typeface="Swis721 Ex BT" pitchFamily="34" charset="0"/>
              </a:rPr>
              <a:t>MANTENIMIENTO</a:t>
            </a:r>
            <a:r>
              <a:rPr lang="es-ES" altLang="es-ES" sz="800" b="0" u="sng" baseline="0" dirty="0" smtClean="0">
                <a:solidFill>
                  <a:prstClr val="black"/>
                </a:solidFill>
                <a:latin typeface="Swis721 Ex BT" pitchFamily="34" charset="0"/>
              </a:rPr>
              <a:t> Y REPACIÓN DE VEHÍCULOS</a:t>
            </a:r>
            <a:endParaRPr lang="es-ES" altLang="es-ES" sz="800" u="sng" dirty="0">
              <a:solidFill>
                <a:prstClr val="black"/>
              </a:solidFill>
              <a:latin typeface="Swis721 Ex BT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8" y="55593"/>
            <a:ext cx="820738" cy="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7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58ED5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lan.aragon.es/CertProf.nsf/solicitud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ertificados.inaem@aragon.e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07139" y="2247255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Swis721 Ex BT" pitchFamily="34" charset="0"/>
              </a:rPr>
              <a:t>ENTREGA </a:t>
            </a: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Viner Hand ITC" panose="03070502030502020203" pitchFamily="66" charset="0"/>
              </a:rPr>
              <a:t>de</a:t>
            </a: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Swis721 Ex BT" pitchFamily="34" charset="0"/>
              </a:rPr>
              <a:t> ACREDITACIONES</a:t>
            </a:r>
            <a:endParaRPr lang="es-ES" altLang="es-ES" sz="2400" b="1" dirty="0">
              <a:solidFill>
                <a:schemeClr val="bg1">
                  <a:lumMod val="50000"/>
                </a:schemeClr>
              </a:solidFill>
              <a:latin typeface="Swis721 Ex BT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07139" y="5661248"/>
            <a:ext cx="5472634" cy="46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5000"/>
              </a:spcBef>
            </a:pP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CPIFP BAJO ARAGÓN</a:t>
            </a:r>
          </a:p>
          <a:p>
            <a:pPr>
              <a:lnSpc>
                <a:spcPct val="55000"/>
              </a:lnSpc>
              <a:spcBef>
                <a:spcPct val="55000"/>
              </a:spcBef>
            </a:pPr>
            <a:r>
              <a:rPr lang="es-ES" altLang="es-ES" sz="1400" b="1" dirty="0" err="1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Alcañiz</a:t>
            </a: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, 15 </a:t>
            </a:r>
            <a:r>
              <a:rPr lang="es-ES" altLang="es-ES" sz="1400" b="1" dirty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de </a:t>
            </a: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junio de 2017</a:t>
            </a:r>
            <a:endParaRPr lang="es-ES" altLang="es-ES" sz="1400" b="1" dirty="0">
              <a:solidFill>
                <a:schemeClr val="bg1">
                  <a:lumMod val="65000"/>
                </a:schemeClr>
              </a:solidFill>
              <a:latin typeface="Swis721 Ex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2708920"/>
            <a:ext cx="6073477" cy="10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657041" cy="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3" y="908051"/>
            <a:ext cx="4272607" cy="3505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338685" y="3993077"/>
            <a:ext cx="701326" cy="182526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08" y="4796457"/>
            <a:ext cx="445532" cy="51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9500"/>
            <a:ext cx="4608512" cy="292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2040010" y="4095268"/>
            <a:ext cx="231596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252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13" y="1484313"/>
            <a:ext cx="4514346" cy="3063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3" name="Line 13"/>
          <p:cNvSpPr>
            <a:spLocks noChangeShapeType="1"/>
          </p:cNvSpPr>
          <p:nvPr/>
        </p:nvSpPr>
        <p:spPr bwMode="auto">
          <a:xfrm flipV="1">
            <a:off x="7884988" y="1844675"/>
            <a:ext cx="0" cy="23309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2529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51" y="1773238"/>
            <a:ext cx="445531" cy="51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5" name="5 Rectángulo"/>
          <p:cNvSpPr>
            <a:spLocks noChangeArrowheads="1"/>
          </p:cNvSpPr>
          <p:nvPr/>
        </p:nvSpPr>
        <p:spPr bwMode="auto">
          <a:xfrm>
            <a:off x="5724401" y="1773238"/>
            <a:ext cx="2486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ES" sz="1400">
                <a:latin typeface="Swis721 Ex BT" pitchFamily="34" charset="0"/>
              </a:rPr>
              <a:t>Completar solicitud</a:t>
            </a:r>
          </a:p>
          <a:p>
            <a:pPr eaLnBrk="1" hangingPunct="1">
              <a:buFontTx/>
              <a:buChar char="•"/>
            </a:pPr>
            <a:r>
              <a:rPr lang="es-ES" altLang="es-ES" sz="1400">
                <a:latin typeface="Swis721 Ex BT" pitchFamily="34" charset="0"/>
              </a:rPr>
              <a:t>Imprimir</a:t>
            </a:r>
          </a:p>
        </p:txBody>
      </p:sp>
    </p:spTree>
    <p:extLst>
      <p:ext uri="{BB962C8B-B14F-4D97-AF65-F5344CB8AC3E}">
        <p14:creationId xmlns:p14="http://schemas.microsoft.com/office/powerpoint/2010/main" val="28301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682749" y="1035815"/>
            <a:ext cx="8209731" cy="286232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altLang="es-ES" sz="1000" b="1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b="1" dirty="0">
                <a:latin typeface="Swis721 Ex BT" pitchFamily="34" charset="0"/>
              </a:rPr>
              <a:t>DOCUMENTACIÓN A PRESENTAR:</a:t>
            </a:r>
          </a:p>
          <a:p>
            <a:pPr algn="just" eaLnBrk="1" hangingPunct="1"/>
            <a:endParaRPr lang="es-ES" altLang="es-ES" b="1" dirty="0">
              <a:latin typeface="Swis721 Ex BT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s-ES" altLang="es-ES" sz="1400" b="1" dirty="0">
                <a:latin typeface="Swis721 Ex BT" pitchFamily="34" charset="0"/>
                <a:hlinkClick r:id="rId2"/>
              </a:rPr>
              <a:t>Anexo I. Solicitud de Certificado de Profesionalidad.</a:t>
            </a:r>
            <a:r>
              <a:rPr lang="es-ES" altLang="es-ES" sz="1400" b="1" dirty="0">
                <a:latin typeface="Swis721 Ex BT" pitchFamily="34" charset="0"/>
              </a:rPr>
              <a:t> </a:t>
            </a:r>
            <a:r>
              <a:rPr lang="es-ES" altLang="es-ES" sz="1400" dirty="0">
                <a:latin typeface="Swis721 Ex BT" pitchFamily="34" charset="0"/>
              </a:rPr>
              <a:t>Deberá imprimir la Solicitud resultante al terminar su cumplimentación.</a:t>
            </a:r>
          </a:p>
          <a:p>
            <a:pPr algn="just" eaLnBrk="1" hangingPunct="1">
              <a:buFontTx/>
              <a:buChar char="•"/>
            </a:pPr>
            <a:r>
              <a:rPr lang="es-ES" altLang="es-ES" sz="1400" dirty="0">
                <a:latin typeface="Swis721 Ex BT" pitchFamily="34" charset="0"/>
              </a:rPr>
              <a:t>Copia compulsada de los documentos por las dos caras (diplomas de cursos del Plan de Formación para el Empleo de Aragón o </a:t>
            </a:r>
            <a:r>
              <a:rPr lang="es-ES" altLang="es-ES" sz="1400" b="1" dirty="0">
                <a:latin typeface="Swis721 Ex BT" pitchFamily="34" charset="0"/>
              </a:rPr>
              <a:t>certificación de la Agencia de las Cualificaciones Profesionales de Aragón</a:t>
            </a:r>
            <a:r>
              <a:rPr lang="es-ES" altLang="es-ES" sz="1400" dirty="0">
                <a:latin typeface="Swis721 Ex BT" pitchFamily="34" charset="0"/>
              </a:rPr>
              <a:t>) que acrediten las unidades de competencia que configuran el certificado de profesionalidad solicitado. Presentar original y copia en el Registro para poder realizar la compulsa.</a:t>
            </a:r>
          </a:p>
          <a:p>
            <a:pPr algn="just" eaLnBrk="1" hangingPunct="1">
              <a:buFontTx/>
              <a:buChar char="•"/>
            </a:pPr>
            <a:r>
              <a:rPr lang="es-ES" altLang="es-ES" sz="1400" dirty="0">
                <a:latin typeface="Swis721 Ex BT" pitchFamily="34" charset="0"/>
              </a:rPr>
              <a:t>Fotocopia </a:t>
            </a:r>
            <a:r>
              <a:rPr lang="es-ES" altLang="es-ES" sz="1400" b="1" dirty="0">
                <a:latin typeface="Swis721 Ex BT" pitchFamily="34" charset="0"/>
              </a:rPr>
              <a:t>DNI.</a:t>
            </a:r>
          </a:p>
          <a:p>
            <a:pPr algn="just" eaLnBrk="1" hangingPunct="1">
              <a:buFontTx/>
              <a:buChar char="•"/>
            </a:pPr>
            <a:r>
              <a:rPr lang="es-ES" altLang="es-ES" sz="1400" dirty="0">
                <a:latin typeface="Swis721 Ex BT" pitchFamily="34" charset="0"/>
              </a:rPr>
              <a:t>Documento acreditativo del </a:t>
            </a:r>
            <a:r>
              <a:rPr lang="es-ES" altLang="es-ES" sz="1400" b="1" dirty="0">
                <a:latin typeface="Swis721 Ex BT" pitchFamily="34" charset="0"/>
              </a:rPr>
              <a:t>pago de la Tasa (32€)</a:t>
            </a:r>
            <a:r>
              <a:rPr lang="es-ES" altLang="es-ES" sz="1400" dirty="0">
                <a:latin typeface="Swis721 Ex BT" pitchFamily="34" charset="0"/>
              </a:rPr>
              <a:t>, o Documento acreditativo de estar exento del pago de la misma.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632549" y="3994105"/>
            <a:ext cx="8259931" cy="1941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4991" tIns="93633" rIns="0" bIns="0" anchor="ctr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o"/>
            </a:pPr>
            <a:r>
              <a:rPr lang="es-ES" altLang="es-ES" sz="1200" dirty="0">
                <a:latin typeface="Swis721 Ex BT" pitchFamily="34" charset="0"/>
              </a:rPr>
              <a:t>Están exentas del pago de la Tasa las personas que hayan obtenido el reconocimiento como </a:t>
            </a:r>
            <a:r>
              <a:rPr lang="es-ES" altLang="es-ES" sz="1200" b="1" i="1" dirty="0">
                <a:latin typeface="Swis721 Ex BT" pitchFamily="34" charset="0"/>
              </a:rPr>
              <a:t>víctimas por actos de terrorismo</a:t>
            </a:r>
            <a:r>
              <a:rPr lang="es-ES" altLang="es-ES" sz="1200" dirty="0">
                <a:latin typeface="Swis721 Ex BT" pitchFamily="34" charset="0"/>
              </a:rPr>
              <a:t>, sus cónyuges o parejas de hecho y sus hijos, conforme a la normativa vigente que les sea de aplicación. Se acreditará con el Documento oficial de reconocimiento de víctima de actos de terrorismo.</a:t>
            </a:r>
          </a:p>
          <a:p>
            <a:pPr algn="just" eaLnBrk="1" hangingPunct="1">
              <a:buFontTx/>
              <a:buChar char="o"/>
            </a:pPr>
            <a:r>
              <a:rPr lang="es-ES" altLang="es-ES" sz="1200" dirty="0">
                <a:latin typeface="Swis721 Ex BT" pitchFamily="34" charset="0"/>
              </a:rPr>
              <a:t>Están igualmente exentas del pago de la Tasa, los </a:t>
            </a:r>
            <a:r>
              <a:rPr lang="es-ES" altLang="es-ES" sz="1200" b="1" i="1" dirty="0">
                <a:latin typeface="Swis721 Ex BT" pitchFamily="34" charset="0"/>
              </a:rPr>
              <a:t>desempleados</a:t>
            </a:r>
            <a:r>
              <a:rPr lang="es-ES" altLang="es-ES" sz="1200" dirty="0">
                <a:latin typeface="Swis721 Ex BT" pitchFamily="34" charset="0"/>
              </a:rPr>
              <a:t> inscritos como demandantes de empleo ininterrumpidamente en la correspondiente Oficina de Empleo, durante al menos los seis meses anteriores a la fecha de solicitud del certificado de profesionalidad o acreditación parcial acumulable. Se acreditará con el informe de periodo ininterrumpido, inscrito en situación de desempleo.</a:t>
            </a:r>
          </a:p>
          <a:p>
            <a:pPr algn="ctr"/>
            <a:endParaRPr lang="es-ES" altLang="es-ES" sz="1200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7" y="4941888"/>
            <a:ext cx="18716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2" y="908050"/>
            <a:ext cx="4826000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282377" y="4437063"/>
            <a:ext cx="792163" cy="21431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89" y="5229224"/>
            <a:ext cx="5032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2074540" y="4508500"/>
            <a:ext cx="16557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2938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02" y="3860800"/>
            <a:ext cx="5306194" cy="8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63" y="4282263"/>
            <a:ext cx="5032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739898" y="1354171"/>
            <a:ext cx="8224590" cy="227754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s-ES" altLang="es-ES" b="1">
                <a:latin typeface="Swis721 Ex BT" pitchFamily="34" charset="0"/>
              </a:rPr>
              <a:t>LUGAR DE PRESENTACIÓN:</a:t>
            </a:r>
          </a:p>
          <a:p>
            <a:pPr algn="just"/>
            <a:endParaRPr lang="es-ES" altLang="es-ES" b="1">
              <a:latin typeface="Swis721 Ex BT" pitchFamily="34" charset="0"/>
            </a:endParaRPr>
          </a:p>
          <a:p>
            <a:pPr algn="just"/>
            <a:r>
              <a:rPr lang="es-ES" altLang="es-ES" sz="1400">
                <a:latin typeface="Swis721 Ex BT" pitchFamily="34" charset="0"/>
              </a:rPr>
              <a:t>La documentación podrá presentarse a través del Registro de la Dirección Gerencia del Instituto Aragonés de Empleo, de los Registros de las Direcciones Provinciales, Ayuntamientos que hayan firmado convenio a tal efecto y en cualquiera de las oficinas de empleo del INAEM, u otras Unidades de Registro de documentos del Gobierno de Aragón.</a:t>
            </a:r>
          </a:p>
          <a:p>
            <a:pPr algn="just"/>
            <a:endParaRPr lang="es-ES" altLang="es-ES" sz="1400">
              <a:latin typeface="Swis721 Ex BT" pitchFamily="34" charset="0"/>
            </a:endParaRPr>
          </a:p>
          <a:p>
            <a:pPr algn="just"/>
            <a:r>
              <a:rPr lang="es-ES" altLang="es-ES" sz="1400" b="1">
                <a:latin typeface="Swis721 Ex BT" pitchFamily="34" charset="0"/>
              </a:rPr>
              <a:t>Contacto:	</a:t>
            </a:r>
            <a:r>
              <a:rPr lang="es-ES" altLang="es-ES" sz="1400">
                <a:latin typeface="Swis721 Ex BT" pitchFamily="34" charset="0"/>
              </a:rPr>
              <a:t>901 501 000</a:t>
            </a:r>
          </a:p>
          <a:p>
            <a:pPr algn="just"/>
            <a:r>
              <a:rPr lang="es-ES" altLang="es-ES" sz="1400">
                <a:latin typeface="Swis721 Ex BT" pitchFamily="34" charset="0"/>
              </a:rPr>
              <a:t>		</a:t>
            </a:r>
            <a:r>
              <a:rPr lang="es-ES" altLang="es-ES" sz="1400">
                <a:latin typeface="Swis721 Ex BT" pitchFamily="34" charset="0"/>
                <a:hlinkClick r:id="rId2"/>
              </a:rPr>
              <a:t>certificados.inaem@aragon.es</a:t>
            </a:r>
            <a:endParaRPr lang="es-ES" altLang="es-ES" sz="140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WordArt 2"/>
          <p:cNvSpPr>
            <a:spLocks noChangeArrowheads="1" noChangeShapeType="1" noTextEdit="1"/>
          </p:cNvSpPr>
          <p:nvPr/>
        </p:nvSpPr>
        <p:spPr bwMode="auto">
          <a:xfrm>
            <a:off x="827732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231428" name="WordArt 4"/>
          <p:cNvSpPr>
            <a:spLocks noChangeArrowheads="1" noChangeShapeType="1" noTextEdit="1"/>
          </p:cNvSpPr>
          <p:nvPr/>
        </p:nvSpPr>
        <p:spPr bwMode="auto">
          <a:xfrm>
            <a:off x="2339032" y="3860800"/>
            <a:ext cx="5761037" cy="938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>
                <a:solidFill>
                  <a:srgbClr val="C0C0C0"/>
                </a:solidFill>
                <a:latin typeface="Arial Black"/>
              </a:rPr>
              <a:t>Y ahora qué...?</a:t>
            </a:r>
          </a:p>
        </p:txBody>
      </p:sp>
      <p:sp>
        <p:nvSpPr>
          <p:cNvPr id="231429" name="WordArt 5"/>
          <p:cNvSpPr>
            <a:spLocks noChangeArrowheads="1" noChangeShapeType="1" noTextEdit="1"/>
          </p:cNvSpPr>
          <p:nvPr/>
        </p:nvSpPr>
        <p:spPr bwMode="auto">
          <a:xfrm>
            <a:off x="3636019" y="5157788"/>
            <a:ext cx="4392613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>
                <a:solidFill>
                  <a:srgbClr val="C0C0C0"/>
                </a:solidFill>
                <a:latin typeface="Arial"/>
                <a:cs typeface="Arial"/>
              </a:rPr>
              <a:t>convalidación títulos FP</a:t>
            </a:r>
          </a:p>
        </p:txBody>
      </p:sp>
      <p:sp>
        <p:nvSpPr>
          <p:cNvPr id="231430" name="WordArt 6"/>
          <p:cNvSpPr>
            <a:spLocks noChangeArrowheads="1" noChangeShapeType="1" noTextEdit="1"/>
          </p:cNvSpPr>
          <p:nvPr/>
        </p:nvSpPr>
        <p:spPr bwMode="auto">
          <a:xfrm>
            <a:off x="3636019" y="4724400"/>
            <a:ext cx="48244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>
                <a:solidFill>
                  <a:srgbClr val="C0C0C0"/>
                </a:solidFill>
                <a:latin typeface="Arial"/>
                <a:cs typeface="Arial"/>
              </a:rPr>
              <a:t>formación complementaria</a:t>
            </a:r>
          </a:p>
        </p:txBody>
      </p:sp>
      <p:sp>
        <p:nvSpPr>
          <p:cNvPr id="231431" name="AutoShape 7"/>
          <p:cNvSpPr>
            <a:spLocks noChangeArrowheads="1"/>
          </p:cNvSpPr>
          <p:nvPr/>
        </p:nvSpPr>
        <p:spPr bwMode="auto">
          <a:xfrm>
            <a:off x="3131194" y="479742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1432" name="AutoShape 8"/>
          <p:cNvSpPr>
            <a:spLocks noChangeArrowheads="1"/>
          </p:cNvSpPr>
          <p:nvPr/>
        </p:nvSpPr>
        <p:spPr bwMode="auto">
          <a:xfrm>
            <a:off x="3131194" y="522922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" y="1628775"/>
            <a:ext cx="4014076" cy="3148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5 Rectángulo"/>
          <p:cNvSpPr>
            <a:spLocks noChangeArrowheads="1"/>
          </p:cNvSpPr>
          <p:nvPr/>
        </p:nvSpPr>
        <p:spPr bwMode="auto">
          <a:xfrm>
            <a:off x="5740546" y="1207403"/>
            <a:ext cx="30111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b="1" dirty="0">
                <a:latin typeface="Swis721 Ex BT" pitchFamily="34" charset="0"/>
              </a:rPr>
              <a:t>www.aragon.es/inaem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2596446" y="3813015"/>
            <a:ext cx="393916" cy="271404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1460"/>
            <a:ext cx="3876126" cy="3168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990026" y="4005064"/>
            <a:ext cx="194201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396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82" y="5013325"/>
            <a:ext cx="1156089" cy="448341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5436096" y="3983204"/>
            <a:ext cx="722661" cy="202429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396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70" y="5373688"/>
            <a:ext cx="475331" cy="5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756220" y="897622"/>
            <a:ext cx="46078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i="1" dirty="0" smtClean="0">
                <a:solidFill>
                  <a:srgbClr val="FF6600"/>
                </a:solidFill>
                <a:latin typeface="Swis721 Ex BT" pitchFamily="34" charset="0"/>
              </a:rPr>
              <a:t>Formación complementaria:</a:t>
            </a:r>
          </a:p>
          <a:p>
            <a:pPr eaLnBrk="1" hangingPunct="1"/>
            <a:r>
              <a:rPr lang="es-ES" altLang="es-ES" b="1" u="sng" dirty="0" smtClean="0">
                <a:solidFill>
                  <a:srgbClr val="FF6600"/>
                </a:solidFill>
                <a:latin typeface="Swis721 Ex BT" pitchFamily="34" charset="0"/>
              </a:rPr>
              <a:t>CURSOS </a:t>
            </a:r>
            <a:r>
              <a:rPr lang="es-ES" altLang="es-ES" b="1" u="sng" dirty="0">
                <a:solidFill>
                  <a:srgbClr val="FF6600"/>
                </a:solidFill>
                <a:latin typeface="Swis721 Ex BT" pitchFamily="34" charset="0"/>
              </a:rPr>
              <a:t>INAEM</a:t>
            </a:r>
            <a:r>
              <a:rPr lang="es-ES" altLang="es-ES" b="1" dirty="0">
                <a:solidFill>
                  <a:srgbClr val="FF6600"/>
                </a:solidFill>
                <a:latin typeface="Swis721 Ex BT" pitchFamily="34" charset="0"/>
              </a:rPr>
              <a:t>:</a:t>
            </a:r>
            <a:r>
              <a:rPr lang="es-ES" altLang="es-ES" dirty="0"/>
              <a:t> </a:t>
            </a:r>
          </a:p>
        </p:txBody>
      </p:sp>
      <p:pic>
        <p:nvPicPr>
          <p:cNvPr id="2396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1985297" cy="341879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23" y="5230093"/>
            <a:ext cx="475332" cy="5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15" y="1484313"/>
            <a:ext cx="7273925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1545852" y="1916113"/>
            <a:ext cx="1223963" cy="2873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6009902" y="1844675"/>
            <a:ext cx="1728788" cy="2873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0" y="2997200"/>
            <a:ext cx="6624637" cy="276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01" name="Line 9"/>
          <p:cNvSpPr>
            <a:spLocks noChangeShapeType="1"/>
          </p:cNvSpPr>
          <p:nvPr/>
        </p:nvSpPr>
        <p:spPr bwMode="auto">
          <a:xfrm>
            <a:off x="1761752" y="2133600"/>
            <a:ext cx="0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386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52" y="2133600"/>
            <a:ext cx="5032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16822" y="908719"/>
            <a:ext cx="46078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i="1" dirty="0" smtClean="0">
                <a:solidFill>
                  <a:srgbClr val="FF6600"/>
                </a:solidFill>
                <a:latin typeface="Swis721 Ex BT" pitchFamily="34" charset="0"/>
              </a:rPr>
              <a:t>Formación complementaria:</a:t>
            </a:r>
          </a:p>
          <a:p>
            <a:pPr eaLnBrk="1" hangingPunct="1"/>
            <a:r>
              <a:rPr lang="es-ES" altLang="es-ES" b="1" u="sng" dirty="0" smtClean="0">
                <a:solidFill>
                  <a:srgbClr val="FF6600"/>
                </a:solidFill>
                <a:latin typeface="Swis721 Ex BT" pitchFamily="34" charset="0"/>
              </a:rPr>
              <a:t>CONVALIDACIÓN TÍTULOS FP</a:t>
            </a:r>
            <a:r>
              <a:rPr lang="es-ES" altLang="es-ES" b="1" dirty="0" smtClean="0">
                <a:solidFill>
                  <a:srgbClr val="FF6600"/>
                </a:solidFill>
                <a:latin typeface="Swis721 Ex BT" pitchFamily="34" charset="0"/>
              </a:rPr>
              <a:t>:</a:t>
            </a:r>
            <a:r>
              <a:rPr lang="es-ES" altLang="es-ES" dirty="0" smtClean="0"/>
              <a:t> </a:t>
            </a:r>
            <a:endParaRPr lang="es-ES" altLang="es-E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92539" y="1619508"/>
            <a:ext cx="5904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  <a:r>
              <a:rPr lang="es-ES_tradnl" altLang="es-ES" sz="1600" b="1" dirty="0" smtClean="0">
                <a:latin typeface="Swis721 Ex BT" pitchFamily="34" charset="0"/>
              </a:rPr>
              <a:t>TÉCNICO </a:t>
            </a:r>
            <a:r>
              <a:rPr lang="es-ES_tradnl" altLang="es-ES" sz="1600" b="1" dirty="0">
                <a:latin typeface="Swis721 Ex BT" pitchFamily="34" charset="0"/>
              </a:rPr>
              <a:t>EN CARROCERÍA</a:t>
            </a:r>
            <a:r>
              <a:rPr lang="es-ES_tradnl" altLang="es-ES" dirty="0"/>
              <a:t> </a:t>
            </a:r>
            <a:endParaRPr lang="es-ES" altLang="es-ES" sz="1600" b="1" dirty="0">
              <a:latin typeface="Swis721 Ex BT" pitchFamily="34" charset="0"/>
            </a:endParaRPr>
          </a:p>
        </p:txBody>
      </p:sp>
      <p:sp>
        <p:nvSpPr>
          <p:cNvPr id="17" name="16 Flecha derecha"/>
          <p:cNvSpPr>
            <a:spLocks noChangeArrowheads="1"/>
          </p:cNvSpPr>
          <p:nvPr/>
        </p:nvSpPr>
        <p:spPr bwMode="auto">
          <a:xfrm>
            <a:off x="792013" y="1626248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3142" y="2060848"/>
            <a:ext cx="3889375" cy="28082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1" u="sng" dirty="0">
                <a:latin typeface="Swis721 Ex BT" pitchFamily="34" charset="0"/>
              </a:rPr>
              <a:t>MÓDULOS del TÍTULO</a:t>
            </a:r>
            <a:r>
              <a:rPr lang="es-ES" altLang="es-ES" sz="1400" b="1" dirty="0">
                <a:latin typeface="Swis721 Ex BT" pitchFamily="34" charset="0"/>
              </a:rPr>
              <a:t>: </a:t>
            </a:r>
          </a:p>
          <a:p>
            <a:pPr algn="just" eaLnBrk="1" hangingPunct="1"/>
            <a:endParaRPr lang="es-ES" altLang="es-ES" sz="1400" b="1" u="sng" dirty="0">
              <a:latin typeface="Swis721 Ex BT" pitchFamily="34" charset="0"/>
            </a:endParaRPr>
          </a:p>
          <a:p>
            <a:pPr lvl="1" algn="just" eaLnBrk="1" hangingPunct="1"/>
            <a:r>
              <a:rPr lang="es-ES" altLang="es-ES" sz="1200" b="1" dirty="0">
                <a:latin typeface="Swis721 Ex BT" pitchFamily="34" charset="0"/>
              </a:rPr>
              <a:t>0254.	Elementos amovibles.</a:t>
            </a:r>
          </a:p>
          <a:p>
            <a:pPr lvl="1" algn="just" eaLnBrk="1" hangingPunct="1"/>
            <a:r>
              <a:rPr lang="es-ES" altLang="es-ES" sz="1200" b="1" dirty="0">
                <a:latin typeface="Swis721 Ex BT" pitchFamily="34" charset="0"/>
              </a:rPr>
              <a:t>0255.	Elementos metálicos y sintéticos.</a:t>
            </a:r>
          </a:p>
          <a:p>
            <a:pPr lvl="1" algn="just" eaLnBrk="1" hangingPunct="1"/>
            <a:r>
              <a:rPr lang="es-ES" altLang="es-ES" sz="1200" b="1" dirty="0">
                <a:latin typeface="Swis721 Ex BT" pitchFamily="34" charset="0"/>
              </a:rPr>
              <a:t>0256.	Elementos fijos.</a:t>
            </a:r>
          </a:p>
          <a:p>
            <a:pPr lvl="1" algn="just" eaLnBrk="1" hangingPunct="1"/>
            <a:r>
              <a:rPr lang="es-ES" altLang="es-ES" sz="1200" b="1" dirty="0">
                <a:latin typeface="Swis721 Ex BT" pitchFamily="34" charset="0"/>
              </a:rPr>
              <a:t>0257.	Preparación de superficies.</a:t>
            </a:r>
          </a:p>
          <a:p>
            <a:pPr lvl="1" algn="just" eaLnBrk="1" hangingPunct="1"/>
            <a:r>
              <a:rPr lang="es-ES" altLang="es-ES" sz="1200" b="1" dirty="0">
                <a:latin typeface="Swis721 Ex BT" pitchFamily="34" charset="0"/>
              </a:rPr>
              <a:t>0258.	Elementos estructurales del vehículo.</a:t>
            </a:r>
          </a:p>
          <a:p>
            <a:pPr lvl="1" algn="just" eaLnBrk="1" hangingPunct="1"/>
            <a:r>
              <a:rPr lang="es-ES" altLang="es-ES" sz="1200" b="1" dirty="0">
                <a:latin typeface="Swis721 Ex BT" pitchFamily="34" charset="0"/>
              </a:rPr>
              <a:t>0259.	Embellecimiento de superficies.</a:t>
            </a:r>
          </a:p>
          <a:p>
            <a:pPr lvl="1" algn="just" eaLnBrk="1" hangingPunct="1"/>
            <a:r>
              <a:rPr lang="es-ES" altLang="es-ES" sz="1000" b="1" dirty="0">
                <a:solidFill>
                  <a:srgbClr val="FF0000"/>
                </a:solidFill>
                <a:latin typeface="Swis721 Ex BT" pitchFamily="34" charset="0"/>
              </a:rPr>
              <a:t>0260.	Mecanizado básico.</a:t>
            </a:r>
          </a:p>
          <a:p>
            <a:pPr lvl="1" algn="just" eaLnBrk="1" hangingPunct="1"/>
            <a:r>
              <a:rPr lang="es-ES" altLang="es-ES" sz="1000" b="1" dirty="0">
                <a:solidFill>
                  <a:srgbClr val="FF0000"/>
                </a:solidFill>
                <a:latin typeface="Swis721 Ex BT" pitchFamily="34" charset="0"/>
              </a:rPr>
              <a:t>0261. 	Formación y orientación laboral. </a:t>
            </a:r>
          </a:p>
          <a:p>
            <a:pPr lvl="1" algn="just" eaLnBrk="1" hangingPunct="1"/>
            <a:r>
              <a:rPr lang="es-ES" altLang="es-ES" sz="1000" b="1" dirty="0">
                <a:solidFill>
                  <a:srgbClr val="FF0000"/>
                </a:solidFill>
                <a:latin typeface="Swis721 Ex BT" pitchFamily="34" charset="0"/>
              </a:rPr>
              <a:t>0262. 	Empresa e iniciativa emprendedora. </a:t>
            </a:r>
          </a:p>
          <a:p>
            <a:pPr lvl="1" algn="just" eaLnBrk="1" hangingPunct="1"/>
            <a:r>
              <a:rPr lang="es-ES" altLang="es-E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wis721 Ex BT" pitchFamily="34" charset="0"/>
              </a:rPr>
              <a:t>0263. 	Formación en centros de trabajo.</a:t>
            </a:r>
          </a:p>
          <a:p>
            <a:pPr eaLnBrk="1" hangingPunct="1"/>
            <a:endParaRPr lang="es-ES" altLang="es-ES" sz="10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644008" y="2060848"/>
            <a:ext cx="4392042" cy="28082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1400" b="1" u="sng" dirty="0">
                <a:latin typeface="Swis721 Ex BT" pitchFamily="34" charset="0"/>
              </a:rPr>
              <a:t>CONVALIDACIONES</a:t>
            </a:r>
            <a:r>
              <a:rPr lang="es-ES" altLang="es-ES" sz="1400" b="1" dirty="0">
                <a:latin typeface="Swis721 Ex BT" pitchFamily="34" charset="0"/>
              </a:rPr>
              <a:t>:</a:t>
            </a:r>
            <a:r>
              <a:rPr lang="es-ES" altLang="es-ES" sz="1000" b="1" dirty="0">
                <a:latin typeface="Swis721 Ex BT" pitchFamily="34" charset="0"/>
              </a:rPr>
              <a:t>   </a:t>
            </a:r>
          </a:p>
          <a:p>
            <a:endParaRPr lang="es-ES" altLang="es-ES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21211"/>
            <a:ext cx="417659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73142" y="4941168"/>
            <a:ext cx="6203176" cy="1297434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400" b="1" dirty="0">
                <a:latin typeface="Swis721 Ex BT" pitchFamily="34" charset="0"/>
              </a:rPr>
              <a:t>¿</a:t>
            </a:r>
            <a:r>
              <a:rPr lang="es-ES" altLang="es-ES" sz="1400" b="1" u="sng" dirty="0">
                <a:latin typeface="Swis721 Ex BT" pitchFamily="34" charset="0"/>
              </a:rPr>
              <a:t>DÓNDE SE IMPARTE</a:t>
            </a:r>
            <a:r>
              <a:rPr lang="es-ES" altLang="es-ES" sz="1400" b="1" dirty="0">
                <a:latin typeface="Swis721 Ex BT" pitchFamily="34" charset="0"/>
              </a:rPr>
              <a:t>?:</a:t>
            </a:r>
          </a:p>
          <a:p>
            <a:pPr eaLnBrk="1" hangingPunct="1"/>
            <a:endParaRPr lang="es-ES" altLang="es-ES" sz="800" b="1" dirty="0">
              <a:latin typeface="Swis721 Ex BT" pitchFamily="34" charset="0"/>
            </a:endParaRPr>
          </a:p>
          <a:p>
            <a:pPr lvl="1" eaLnBrk="1" hangingPunct="1"/>
            <a:r>
              <a:rPr lang="es-ES" altLang="es-ES" sz="1200" b="1" dirty="0">
                <a:latin typeface="Swis721 Ex BT" pitchFamily="34" charset="0"/>
              </a:rPr>
              <a:t>IES MARTÍNEZ VARGAS. 	</a:t>
            </a:r>
            <a:r>
              <a:rPr lang="es-ES" altLang="es-ES" sz="1200" b="1" dirty="0" smtClean="0">
                <a:latin typeface="Swis721 Ex BT" pitchFamily="34" charset="0"/>
              </a:rPr>
              <a:t>	</a:t>
            </a:r>
            <a:r>
              <a:rPr lang="es-ES" altLang="es-ES" sz="1200" dirty="0" smtClean="0">
                <a:latin typeface="Swis721 Ex BT" pitchFamily="34" charset="0"/>
              </a:rPr>
              <a:t>BARBASTRO </a:t>
            </a:r>
            <a:r>
              <a:rPr lang="es-ES" altLang="es-ES" sz="1200" dirty="0">
                <a:latin typeface="Swis721 Ex BT" pitchFamily="34" charset="0"/>
              </a:rPr>
              <a:t>(HUESCA)</a:t>
            </a:r>
          </a:p>
          <a:p>
            <a:pPr lvl="1" eaLnBrk="1" hangingPunct="1"/>
            <a:r>
              <a:rPr lang="es-ES" altLang="es-ES" sz="1200" b="1" dirty="0">
                <a:latin typeface="Swis721 Ex BT" pitchFamily="34" charset="0"/>
              </a:rPr>
              <a:t>IES SIGLO XXI.</a:t>
            </a:r>
            <a:r>
              <a:rPr lang="es-ES" altLang="es-ES" sz="1200" dirty="0">
                <a:latin typeface="Swis721 Ex BT" pitchFamily="34" charset="0"/>
              </a:rPr>
              <a:t>		</a:t>
            </a:r>
            <a:r>
              <a:rPr lang="es-ES" altLang="es-ES" sz="1200" dirty="0" smtClean="0">
                <a:latin typeface="Swis721 Ex BT" pitchFamily="34" charset="0"/>
              </a:rPr>
              <a:t>	PEDROLA </a:t>
            </a:r>
            <a:r>
              <a:rPr lang="es-ES" altLang="es-ES" sz="1200" dirty="0">
                <a:latin typeface="Swis721 Ex BT" pitchFamily="34" charset="0"/>
              </a:rPr>
              <a:t>(ZARAGOZA)</a:t>
            </a:r>
          </a:p>
          <a:p>
            <a:pPr lvl="1" eaLnBrk="1" hangingPunct="1"/>
            <a:r>
              <a:rPr lang="es-ES" altLang="es-ES" sz="1200" b="1" dirty="0">
                <a:latin typeface="Swis721 Ex BT" pitchFamily="34" charset="0"/>
              </a:rPr>
              <a:t>IES MIRALBUENO. 	</a:t>
            </a:r>
            <a:r>
              <a:rPr lang="es-ES" altLang="es-ES" sz="1200" b="1" dirty="0" smtClean="0">
                <a:latin typeface="Swis721 Ex BT" pitchFamily="34" charset="0"/>
              </a:rPr>
              <a:t>	</a:t>
            </a:r>
            <a:r>
              <a:rPr lang="es-ES" altLang="es-ES" sz="1200" dirty="0" smtClean="0">
                <a:latin typeface="Swis721 Ex BT" pitchFamily="34" charset="0"/>
              </a:rPr>
              <a:t>ZARAGOZA</a:t>
            </a:r>
            <a:r>
              <a:rPr lang="es-ES" altLang="es-ES" sz="1200" dirty="0">
                <a:latin typeface="Swis721 Ex BT" pitchFamily="34" charset="0"/>
              </a:rPr>
              <a:t>.</a:t>
            </a:r>
          </a:p>
          <a:p>
            <a:pPr lvl="1" eaLnBrk="1" hangingPunct="1"/>
            <a:r>
              <a:rPr lang="es-ES" altLang="es-ES" sz="1200" b="1" dirty="0">
                <a:latin typeface="Swis721 Ex BT" pitchFamily="34" charset="0"/>
              </a:rPr>
              <a:t>IES VIRGEN DEL PILAR. 	</a:t>
            </a:r>
            <a:r>
              <a:rPr lang="es-ES" altLang="es-ES" sz="1200" b="1" dirty="0" smtClean="0">
                <a:latin typeface="Swis721 Ex BT" pitchFamily="34" charset="0"/>
              </a:rPr>
              <a:t>	</a:t>
            </a:r>
            <a:r>
              <a:rPr lang="es-ES" altLang="es-ES" sz="1200" dirty="0" smtClean="0">
                <a:latin typeface="Swis721 Ex BT" pitchFamily="34" charset="0"/>
              </a:rPr>
              <a:t>ZARAGOZA</a:t>
            </a:r>
            <a:r>
              <a:rPr lang="es-ES" altLang="es-ES" sz="1200" dirty="0">
                <a:latin typeface="Swis721 Ex BT" pitchFamily="34" charset="0"/>
              </a:rPr>
              <a:t>.</a:t>
            </a:r>
          </a:p>
          <a:p>
            <a:pPr lvl="1" eaLnBrk="1" hangingPunct="1"/>
            <a:r>
              <a:rPr lang="es-ES" altLang="es-ES" sz="1200" b="1" dirty="0">
                <a:latin typeface="Swis721 Ex BT" pitchFamily="34" charset="0"/>
              </a:rPr>
              <a:t>CPFPE ARSENIO JIMENO.</a:t>
            </a:r>
            <a:r>
              <a:rPr lang="es-ES" altLang="es-ES" sz="1200" dirty="0">
                <a:latin typeface="Swis721 Ex BT" pitchFamily="34" charset="0"/>
              </a:rPr>
              <a:t> 	</a:t>
            </a:r>
            <a:r>
              <a:rPr lang="es-ES" altLang="es-ES" sz="1200" dirty="0" smtClean="0">
                <a:latin typeface="Swis721 Ex BT" pitchFamily="34" charset="0"/>
              </a:rPr>
              <a:t>	ZARAGOZA</a:t>
            </a:r>
            <a:r>
              <a:rPr lang="es-ES" altLang="es-ES" sz="1200" dirty="0">
                <a:latin typeface="Swis721 Ex BT" pitchFamily="34" charset="0"/>
              </a:rPr>
              <a:t>.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788023" y="2565673"/>
            <a:ext cx="4105151" cy="2159000"/>
          </a:xfrm>
          <a:prstGeom prst="rect">
            <a:avLst/>
          </a:prstGeom>
          <a:solidFill>
            <a:srgbClr val="FFCC99">
              <a:alpha val="3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301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827584" y="1196752"/>
            <a:ext cx="7992888" cy="338370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6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27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85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1" u="sng" dirty="0">
                <a:latin typeface="Swis721 Ex BT" pitchFamily="34" charset="0"/>
              </a:rPr>
              <a:t>REQUISITOS DE ACCESO</a:t>
            </a:r>
            <a:r>
              <a:rPr lang="es-ES" altLang="es-ES" sz="1400" b="1" dirty="0">
                <a:latin typeface="Swis721 Ex BT" pitchFamily="34" charset="0"/>
              </a:rPr>
              <a:t>: </a:t>
            </a:r>
            <a:r>
              <a:rPr lang="es-ES" altLang="es-ES" sz="1400" dirty="0">
                <a:latin typeface="Swis721 Ex BT" pitchFamily="34" charset="0"/>
              </a:rPr>
              <a:t>(a ciclos formativos de grado medio)</a:t>
            </a:r>
          </a:p>
          <a:p>
            <a:pPr algn="just" eaLnBrk="1" hangingPunct="1"/>
            <a:endParaRPr lang="es-ES" altLang="es-ES" sz="1200" dirty="0">
              <a:latin typeface="Swis721 Ex BT" pitchFamily="34" charset="0"/>
            </a:endParaRPr>
          </a:p>
          <a:p>
            <a:pPr marL="893763" indent="-892175" algn="just" eaLnBrk="1" hangingPunct="1"/>
            <a:r>
              <a:rPr lang="es-ES" altLang="es-ES" sz="1200" b="1" dirty="0">
                <a:latin typeface="Swis721 Ex BT" pitchFamily="34" charset="0"/>
              </a:rPr>
              <a:t>DIRECTO:</a:t>
            </a:r>
            <a:r>
              <a:rPr lang="es-ES" altLang="es-ES" sz="1200" dirty="0">
                <a:latin typeface="Swis721 Ex BT" pitchFamily="34" charset="0"/>
              </a:rPr>
              <a:t>	título de Graduado en Educación Secundaria Obligatoria o equivalente (FP1, 2º </a:t>
            </a:r>
            <a:r>
              <a:rPr lang="es-ES" altLang="es-ES" sz="1200" dirty="0" smtClean="0">
                <a:latin typeface="Swis721 Ex BT" pitchFamily="34" charset="0"/>
              </a:rPr>
              <a:t>BUP, FP básica)</a:t>
            </a:r>
            <a:endParaRPr lang="es-ES" altLang="es-ES" sz="1200" dirty="0">
              <a:latin typeface="Swis721 Ex BT" pitchFamily="34" charset="0"/>
            </a:endParaRPr>
          </a:p>
          <a:p>
            <a:pPr algn="just" eaLnBrk="1" hangingPunct="1"/>
            <a:endParaRPr lang="es-ES" altLang="es-ES" sz="1200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sz="1200" b="1" dirty="0">
                <a:latin typeface="Swis721 Ex BT" pitchFamily="34" charset="0"/>
              </a:rPr>
              <a:t>MEDIANTE PRUEBA:</a:t>
            </a:r>
            <a:r>
              <a:rPr lang="es-ES" altLang="es-ES" sz="1200" dirty="0">
                <a:latin typeface="Swis721 Ex BT" pitchFamily="34" charset="0"/>
              </a:rPr>
              <a:t>	Para los que no tengan la titulación</a:t>
            </a:r>
          </a:p>
          <a:p>
            <a:pPr algn="just" eaLnBrk="1" hangingPunct="1"/>
            <a:endParaRPr lang="es-ES" altLang="es-ES" sz="1200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sz="1200" b="1" dirty="0">
                <a:latin typeface="Swis721 Ex BT" pitchFamily="34" charset="0"/>
              </a:rPr>
              <a:t>¿Quiénes pueden realizarla?</a:t>
            </a:r>
          </a:p>
          <a:p>
            <a:pPr lvl="1" algn="just" eaLnBrk="1" hangingPunct="1"/>
            <a:r>
              <a:rPr lang="es-ES" altLang="es-ES" sz="1200" dirty="0">
                <a:latin typeface="Swis721 Ex BT" pitchFamily="34" charset="0"/>
              </a:rPr>
              <a:t>Para poder presentarse a estas pruebas es necesario tener como mínimo 17 años, o cumplirlos en el año natural de realización de la prueba.</a:t>
            </a:r>
          </a:p>
          <a:p>
            <a:pPr lvl="1" algn="just" eaLnBrk="1" hangingPunct="1"/>
            <a:endParaRPr lang="es-ES" altLang="es-ES" sz="1200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sz="1200" b="1" dirty="0">
                <a:latin typeface="Swis721 Ex BT" pitchFamily="34" charset="0"/>
              </a:rPr>
              <a:t>¿En qué consisten?</a:t>
            </a:r>
          </a:p>
          <a:p>
            <a:pPr lvl="1" algn="just" eaLnBrk="1" hangingPunct="1"/>
            <a:r>
              <a:rPr lang="es-ES" altLang="es-ES" sz="1200" dirty="0">
                <a:latin typeface="Swis721 Ex BT" pitchFamily="34" charset="0"/>
              </a:rPr>
              <a:t>Las pruebas de acceso a ciclos formativos de grado medio constan de tres partes:</a:t>
            </a:r>
          </a:p>
          <a:p>
            <a:pPr lvl="1" algn="just" eaLnBrk="1" hangingPunct="1"/>
            <a:r>
              <a:rPr lang="es-ES" altLang="es-ES" sz="1200" dirty="0">
                <a:latin typeface="Swis721 Ex BT" pitchFamily="34" charset="0"/>
              </a:rPr>
              <a:t>	</a:t>
            </a:r>
            <a:r>
              <a:rPr lang="es-ES" altLang="es-ES" sz="1200" u="sng" dirty="0">
                <a:latin typeface="Swis721 Ex BT" pitchFamily="34" charset="0"/>
              </a:rPr>
              <a:t>Parte socio-lingüística</a:t>
            </a:r>
            <a:r>
              <a:rPr lang="es-ES" altLang="es-ES" sz="1200" dirty="0">
                <a:latin typeface="Swis721 Ex BT" pitchFamily="34" charset="0"/>
              </a:rPr>
              <a:t> (lengua castellana y literatura, ciencias sociales, geografía e 	historia)</a:t>
            </a:r>
          </a:p>
          <a:p>
            <a:pPr eaLnBrk="1" hangingPunct="1">
              <a:buFont typeface="Symbol" pitchFamily="18" charset="2"/>
              <a:buNone/>
            </a:pPr>
            <a:r>
              <a:rPr lang="es-ES" altLang="es-ES" sz="1200" dirty="0">
                <a:latin typeface="Swis721 Ex BT" pitchFamily="34" charset="0"/>
              </a:rPr>
              <a:t>		</a:t>
            </a:r>
            <a:r>
              <a:rPr lang="es-ES" altLang="es-ES" sz="1200" u="sng" dirty="0">
                <a:latin typeface="Swis721 Ex BT" pitchFamily="34" charset="0"/>
              </a:rPr>
              <a:t>Parte matemática </a:t>
            </a:r>
            <a:r>
              <a:rPr lang="es-ES" altLang="es-ES" sz="1200" dirty="0">
                <a:latin typeface="Swis721 Ex BT" pitchFamily="34" charset="0"/>
              </a:rPr>
              <a:t>(matemáticas)</a:t>
            </a:r>
          </a:p>
          <a:p>
            <a:pPr eaLnBrk="1" hangingPunct="1">
              <a:buFont typeface="Symbol" pitchFamily="18" charset="2"/>
              <a:buNone/>
            </a:pPr>
            <a:r>
              <a:rPr lang="es-ES" altLang="es-ES" sz="1200" dirty="0">
                <a:latin typeface="Swis721 Ex BT" pitchFamily="34" charset="0"/>
              </a:rPr>
              <a:t>		</a:t>
            </a:r>
            <a:r>
              <a:rPr lang="es-ES" altLang="es-ES" sz="1200" u="sng" dirty="0">
                <a:latin typeface="Swis721 Ex BT" pitchFamily="34" charset="0"/>
              </a:rPr>
              <a:t>Parte científico-técnica</a:t>
            </a:r>
            <a:r>
              <a:rPr lang="es-ES" altLang="es-ES" sz="1200" dirty="0">
                <a:latin typeface="Swis721 Ex BT" pitchFamily="34" charset="0"/>
              </a:rPr>
              <a:t> (ciencias de la naturaleza y tecnología)</a:t>
            </a:r>
          </a:p>
        </p:txBody>
      </p:sp>
    </p:spTree>
    <p:extLst>
      <p:ext uri="{BB962C8B-B14F-4D97-AF65-F5344CB8AC3E}">
        <p14:creationId xmlns:p14="http://schemas.microsoft.com/office/powerpoint/2010/main" val="1355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16822" y="908719"/>
            <a:ext cx="46078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i="1" dirty="0" smtClean="0">
                <a:solidFill>
                  <a:srgbClr val="FF6600"/>
                </a:solidFill>
                <a:latin typeface="Swis721 Ex BT" pitchFamily="34" charset="0"/>
              </a:rPr>
              <a:t>Formación complementaria:</a:t>
            </a:r>
          </a:p>
          <a:p>
            <a:pPr eaLnBrk="1" hangingPunct="1"/>
            <a:r>
              <a:rPr lang="es-ES" altLang="es-ES" b="1" u="sng" dirty="0" smtClean="0">
                <a:solidFill>
                  <a:srgbClr val="FF6600"/>
                </a:solidFill>
                <a:latin typeface="Swis721 Ex BT" pitchFamily="34" charset="0"/>
              </a:rPr>
              <a:t>CONVALIDACIÓN TÍTULOS FP</a:t>
            </a:r>
            <a:r>
              <a:rPr lang="es-ES" altLang="es-ES" b="1" dirty="0" smtClean="0">
                <a:solidFill>
                  <a:srgbClr val="FF6600"/>
                </a:solidFill>
                <a:latin typeface="Swis721 Ex BT" pitchFamily="34" charset="0"/>
              </a:rPr>
              <a:t>:</a:t>
            </a:r>
            <a:r>
              <a:rPr lang="es-ES" altLang="es-ES" dirty="0" smtClean="0"/>
              <a:t> </a:t>
            </a:r>
            <a:endParaRPr lang="es-ES" altLang="es-E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77185" y="1619508"/>
            <a:ext cx="7958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  <a:r>
              <a:rPr lang="es-ES_tradnl" altLang="es-ES" sz="1400" b="1" dirty="0" smtClean="0">
                <a:latin typeface="Swis721 Ex BT" pitchFamily="34" charset="0"/>
              </a:rPr>
              <a:t>TÉCNICO </a:t>
            </a:r>
            <a:r>
              <a:rPr lang="es-ES_tradnl" altLang="es-ES" sz="1400" b="1" dirty="0">
                <a:latin typeface="Swis721 Ex BT" pitchFamily="34" charset="0"/>
              </a:rPr>
              <a:t>EN </a:t>
            </a:r>
            <a:r>
              <a:rPr lang="es-ES_tradnl" altLang="es-ES" sz="1400" b="1" dirty="0" smtClean="0">
                <a:latin typeface="Swis721 Ex BT" pitchFamily="34" charset="0"/>
              </a:rPr>
              <a:t>ELECTROMECÁNICA DE VEHÍCULOS AUTOMÓVILES</a:t>
            </a:r>
            <a:endParaRPr lang="es-ES" altLang="es-ES" sz="1400" b="1" dirty="0">
              <a:latin typeface="Swis721 Ex BT" pitchFamily="34" charset="0"/>
            </a:endParaRPr>
          </a:p>
        </p:txBody>
      </p:sp>
      <p:sp>
        <p:nvSpPr>
          <p:cNvPr id="17" name="16 Flecha derecha"/>
          <p:cNvSpPr>
            <a:spLocks noChangeArrowheads="1"/>
          </p:cNvSpPr>
          <p:nvPr/>
        </p:nvSpPr>
        <p:spPr bwMode="auto">
          <a:xfrm>
            <a:off x="716822" y="1626248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3142" y="2204864"/>
            <a:ext cx="3826850" cy="316835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1" u="sng" dirty="0">
                <a:latin typeface="Swis721 Ex BT" pitchFamily="34" charset="0"/>
              </a:rPr>
              <a:t>MÓDULOS del TÍTULO</a:t>
            </a:r>
            <a:r>
              <a:rPr lang="es-ES" altLang="es-ES" sz="1400" b="1" dirty="0">
                <a:latin typeface="Swis721 Ex BT" pitchFamily="34" charset="0"/>
              </a:rPr>
              <a:t>: </a:t>
            </a:r>
          </a:p>
          <a:p>
            <a:pPr algn="just" eaLnBrk="1" hangingPunct="1"/>
            <a:endParaRPr lang="es-ES" altLang="es-ES" sz="1400" b="1" u="sng" dirty="0">
              <a:latin typeface="Swis721 Ex BT" pitchFamily="34" charset="0"/>
            </a:endParaRPr>
          </a:p>
          <a:p>
            <a:pPr marL="542925" indent="-542925"/>
            <a:r>
              <a:rPr lang="es-ES" sz="1200" dirty="0">
                <a:latin typeface="Swis721 Ex BT" panose="020B0605020202020204" pitchFamily="34" charset="0"/>
              </a:rPr>
              <a:t>0452 </a:t>
            </a:r>
            <a:r>
              <a:rPr lang="es-ES" sz="1200" dirty="0" smtClean="0">
                <a:latin typeface="Swis721 Ex BT" panose="020B0605020202020204" pitchFamily="34" charset="0"/>
              </a:rPr>
              <a:t>	Motores</a:t>
            </a:r>
            <a:r>
              <a:rPr lang="es-ES" sz="1200" dirty="0">
                <a:latin typeface="Swis721 Ex BT" panose="020B0605020202020204" pitchFamily="34" charset="0"/>
              </a:rPr>
              <a:t>.</a:t>
            </a:r>
          </a:p>
          <a:p>
            <a:pPr marL="542925" indent="-542925"/>
            <a:r>
              <a:rPr lang="es-ES" sz="1200" dirty="0">
                <a:latin typeface="Swis721 Ex BT" panose="020B0605020202020204" pitchFamily="34" charset="0"/>
              </a:rPr>
              <a:t>0453 </a:t>
            </a:r>
            <a:r>
              <a:rPr lang="es-ES" sz="1200" dirty="0" smtClean="0">
                <a:latin typeface="Swis721 Ex BT" panose="020B0605020202020204" pitchFamily="34" charset="0"/>
              </a:rPr>
              <a:t>	Sistemas </a:t>
            </a:r>
            <a:r>
              <a:rPr lang="es-ES" sz="1200" dirty="0">
                <a:latin typeface="Swis721 Ex BT" panose="020B0605020202020204" pitchFamily="34" charset="0"/>
              </a:rPr>
              <a:t>auxiliares del motor.</a:t>
            </a:r>
          </a:p>
          <a:p>
            <a:pPr marL="542925" indent="-542925"/>
            <a:r>
              <a:rPr lang="es-ES" sz="1200" dirty="0">
                <a:latin typeface="Swis721 Ex BT" panose="020B0605020202020204" pitchFamily="34" charset="0"/>
              </a:rPr>
              <a:t>0454 </a:t>
            </a:r>
            <a:r>
              <a:rPr lang="es-ES" sz="1200" dirty="0" smtClean="0">
                <a:latin typeface="Swis721 Ex BT" panose="020B0605020202020204" pitchFamily="34" charset="0"/>
              </a:rPr>
              <a:t>	Circuitos </a:t>
            </a:r>
            <a:r>
              <a:rPr lang="es-ES" sz="1200" dirty="0">
                <a:latin typeface="Swis721 Ex BT" panose="020B0605020202020204" pitchFamily="34" charset="0"/>
              </a:rPr>
              <a:t>de fluidos. Suspensión y dirección </a:t>
            </a:r>
          </a:p>
          <a:p>
            <a:pPr marL="542925" indent="-542925"/>
            <a:r>
              <a:rPr lang="es-ES" sz="1200" dirty="0">
                <a:latin typeface="Swis721 Ex BT" panose="020B0605020202020204" pitchFamily="34" charset="0"/>
              </a:rPr>
              <a:t>0455 </a:t>
            </a:r>
            <a:r>
              <a:rPr lang="es-ES" sz="1200" dirty="0" smtClean="0">
                <a:latin typeface="Swis721 Ex BT" panose="020B0605020202020204" pitchFamily="34" charset="0"/>
              </a:rPr>
              <a:t>	Sistemas </a:t>
            </a:r>
            <a:r>
              <a:rPr lang="es-ES" sz="1200" dirty="0">
                <a:latin typeface="Swis721 Ex BT" panose="020B0605020202020204" pitchFamily="34" charset="0"/>
              </a:rPr>
              <a:t>de transmisión y frenado </a:t>
            </a:r>
          </a:p>
          <a:p>
            <a:pPr marL="542925" indent="-542925"/>
            <a:r>
              <a:rPr lang="es-ES" sz="1200" dirty="0">
                <a:latin typeface="Swis721 Ex BT" panose="020B0605020202020204" pitchFamily="34" charset="0"/>
              </a:rPr>
              <a:t>0458 </a:t>
            </a:r>
            <a:r>
              <a:rPr lang="es-ES" sz="1200" dirty="0" smtClean="0">
                <a:latin typeface="Swis721 Ex BT" panose="020B0605020202020204" pitchFamily="34" charset="0"/>
              </a:rPr>
              <a:t>	Sistemas </a:t>
            </a:r>
            <a:r>
              <a:rPr lang="es-ES" sz="1200" dirty="0">
                <a:latin typeface="Swis721 Ex BT" panose="020B0605020202020204" pitchFamily="34" charset="0"/>
              </a:rPr>
              <a:t>de seguridad y confortabilidad </a:t>
            </a:r>
          </a:p>
          <a:p>
            <a:pPr marL="542925" indent="-542925"/>
            <a:r>
              <a:rPr lang="es-ES" sz="1200" b="1" dirty="0">
                <a:solidFill>
                  <a:srgbClr val="FF0000"/>
                </a:solidFill>
                <a:latin typeface="Swis721 Ex BT" panose="020B0605020202020204" pitchFamily="34" charset="0"/>
              </a:rPr>
              <a:t>0260 </a:t>
            </a:r>
            <a:r>
              <a:rPr lang="es-ES" sz="1200" b="1" dirty="0" smtClean="0">
                <a:solidFill>
                  <a:srgbClr val="FF0000"/>
                </a:solidFill>
                <a:latin typeface="Swis721 Ex BT" panose="020B0605020202020204" pitchFamily="34" charset="0"/>
              </a:rPr>
              <a:t>	Mecanizado </a:t>
            </a:r>
            <a:r>
              <a:rPr lang="es-ES" sz="1200" b="1" dirty="0">
                <a:solidFill>
                  <a:srgbClr val="FF0000"/>
                </a:solidFill>
                <a:latin typeface="Swis721 Ex BT" panose="020B0605020202020204" pitchFamily="34" charset="0"/>
              </a:rPr>
              <a:t>básico. </a:t>
            </a:r>
          </a:p>
          <a:p>
            <a:pPr marL="542925" indent="-542925"/>
            <a:r>
              <a:rPr lang="es-ES" sz="1200" b="1" dirty="0">
                <a:solidFill>
                  <a:srgbClr val="FF0000"/>
                </a:solidFill>
                <a:latin typeface="Swis721 Ex BT" panose="020B0605020202020204" pitchFamily="34" charset="0"/>
              </a:rPr>
              <a:t>0459 </a:t>
            </a:r>
            <a:r>
              <a:rPr lang="es-ES" sz="1200" b="1" dirty="0" smtClean="0">
                <a:solidFill>
                  <a:srgbClr val="FF0000"/>
                </a:solidFill>
                <a:latin typeface="Swis721 Ex BT" panose="020B0605020202020204" pitchFamily="34" charset="0"/>
              </a:rPr>
              <a:t>	Formación </a:t>
            </a:r>
            <a:r>
              <a:rPr lang="es-ES" sz="1200" b="1" dirty="0">
                <a:solidFill>
                  <a:srgbClr val="FF0000"/>
                </a:solidFill>
                <a:latin typeface="Swis721 Ex BT" panose="020B0605020202020204" pitchFamily="34" charset="0"/>
              </a:rPr>
              <a:t>y orientación laboral. </a:t>
            </a:r>
          </a:p>
          <a:p>
            <a:pPr marL="542925" indent="-542925"/>
            <a:r>
              <a:rPr lang="es-ES" sz="1200" b="1" dirty="0">
                <a:solidFill>
                  <a:srgbClr val="FF0000"/>
                </a:solidFill>
                <a:latin typeface="Swis721 Ex BT" panose="020B0605020202020204" pitchFamily="34" charset="0"/>
              </a:rPr>
              <a:t>0460 </a:t>
            </a:r>
            <a:r>
              <a:rPr lang="es-ES" sz="1200" b="1" dirty="0" smtClean="0">
                <a:solidFill>
                  <a:srgbClr val="FF0000"/>
                </a:solidFill>
                <a:latin typeface="Swis721 Ex BT" panose="020B0605020202020204" pitchFamily="34" charset="0"/>
              </a:rPr>
              <a:t>	Empresa </a:t>
            </a:r>
            <a:r>
              <a:rPr lang="es-ES" sz="1200" b="1" dirty="0">
                <a:solidFill>
                  <a:srgbClr val="FF0000"/>
                </a:solidFill>
                <a:latin typeface="Swis721 Ex BT" panose="020B0605020202020204" pitchFamily="34" charset="0"/>
              </a:rPr>
              <a:t>e iniciativa emprendedora. </a:t>
            </a:r>
          </a:p>
          <a:p>
            <a:pPr marL="542925" indent="-542925"/>
            <a:r>
              <a:rPr lang="es-ES" sz="1200" dirty="0">
                <a:latin typeface="Swis721 Ex BT" panose="020B0605020202020204" pitchFamily="34" charset="0"/>
              </a:rPr>
              <a:t>0461 </a:t>
            </a:r>
            <a:r>
              <a:rPr lang="es-ES" sz="1200" dirty="0" smtClean="0">
                <a:latin typeface="Swis721 Ex BT" panose="020B0605020202020204" pitchFamily="34" charset="0"/>
              </a:rPr>
              <a:t>	Formación </a:t>
            </a:r>
            <a:r>
              <a:rPr lang="es-ES" sz="1200" dirty="0">
                <a:latin typeface="Swis721 Ex BT" panose="020B0605020202020204" pitchFamily="34" charset="0"/>
              </a:rPr>
              <a:t>en centros de trabajo. 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572000" y="2204864"/>
            <a:ext cx="4320480" cy="316835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400" b="1" dirty="0">
                <a:latin typeface="Swis721 Ex BT" pitchFamily="34" charset="0"/>
              </a:rPr>
              <a:t>¿</a:t>
            </a:r>
            <a:r>
              <a:rPr lang="es-ES" altLang="es-ES" sz="1400" b="1" u="sng" dirty="0">
                <a:latin typeface="Swis721 Ex BT" pitchFamily="34" charset="0"/>
              </a:rPr>
              <a:t>DÓNDE SE IMPARTE</a:t>
            </a:r>
            <a:r>
              <a:rPr lang="es-ES" altLang="es-ES" sz="1400" b="1" dirty="0">
                <a:latin typeface="Swis721 Ex BT" pitchFamily="34" charset="0"/>
              </a:rPr>
              <a:t>?:</a:t>
            </a:r>
          </a:p>
          <a:p>
            <a:pPr eaLnBrk="1" hangingPunct="1">
              <a:tabLst>
                <a:tab pos="4040188" algn="r"/>
              </a:tabLst>
            </a:pPr>
            <a:endParaRPr lang="es-ES" altLang="es-ES" sz="800" b="1" dirty="0">
              <a:latin typeface="Swis721 Ex BT" pitchFamily="34" charset="0"/>
            </a:endParaRP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</a:t>
            </a:r>
            <a:r>
              <a:rPr lang="es-ES" altLang="es-ES" sz="1200" b="1" dirty="0" smtClean="0">
                <a:latin typeface="Swis721 Ex BT" pitchFamily="34" charset="0"/>
              </a:rPr>
              <a:t>SIERRA DE GUARA. </a:t>
            </a:r>
            <a:r>
              <a:rPr lang="es-ES" altLang="es-ES" sz="1200" b="1" dirty="0">
                <a:latin typeface="Swis721 Ex BT" pitchFamily="34" charset="0"/>
              </a:rPr>
              <a:t>	</a:t>
            </a:r>
            <a:r>
              <a:rPr lang="es-ES" altLang="es-ES" sz="1200" dirty="0" smtClean="0">
                <a:latin typeface="Swis721 Ex BT" pitchFamily="34" charset="0"/>
              </a:rPr>
              <a:t>HUESCA</a:t>
            </a:r>
            <a:endParaRPr lang="es-ES" altLang="es-ES" sz="1200" dirty="0">
              <a:latin typeface="Swis721 Ex BT" pitchFamily="34" charset="0"/>
            </a:endParaRP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</a:t>
            </a:r>
            <a:r>
              <a:rPr lang="es-ES" altLang="es-ES" sz="1200" b="1" dirty="0" smtClean="0">
                <a:latin typeface="Swis721 Ex BT" pitchFamily="34" charset="0"/>
              </a:rPr>
              <a:t>PIRINEOS.	</a:t>
            </a:r>
            <a:r>
              <a:rPr lang="es-ES" altLang="es-ES" sz="1200" dirty="0" smtClean="0">
                <a:latin typeface="Swis721 Ex BT" pitchFamily="34" charset="0"/>
              </a:rPr>
              <a:t>JACA (Huesca)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IES SEGUNDO CHOMÓN.	</a:t>
            </a:r>
            <a:r>
              <a:rPr lang="es-ES" altLang="es-ES" sz="1200" dirty="0" smtClean="0">
                <a:latin typeface="Swis721 Ex BT" pitchFamily="34" charset="0"/>
              </a:rPr>
              <a:t>TERUEL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CPIFP BAJO ARAGÓN.	</a:t>
            </a:r>
            <a:r>
              <a:rPr lang="es-ES" altLang="es-ES" sz="1200" dirty="0" smtClean="0">
                <a:latin typeface="Swis721 Ex BT" pitchFamily="34" charset="0"/>
              </a:rPr>
              <a:t>ALCAÑIZ (Teruel)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IES MIRALBUENO	</a:t>
            </a:r>
            <a:r>
              <a:rPr lang="es-ES" altLang="es-ES" sz="1200" dirty="0" smtClean="0">
                <a:latin typeface="Swis721 Ex BT" pitchFamily="34" charset="0"/>
              </a:rPr>
              <a:t>ZARAGOZA</a:t>
            </a:r>
            <a:endParaRPr lang="es-ES" altLang="es-ES" sz="1200" dirty="0">
              <a:latin typeface="Swis721 Ex BT" pitchFamily="34" charset="0"/>
            </a:endParaRP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</a:t>
            </a:r>
            <a:r>
              <a:rPr lang="es-ES" altLang="es-ES" sz="1200" b="1" dirty="0" smtClean="0">
                <a:latin typeface="Swis721 Ex BT" pitchFamily="34" charset="0"/>
              </a:rPr>
              <a:t>RIO GÁLLEGO. </a:t>
            </a:r>
            <a:r>
              <a:rPr lang="es-ES" altLang="es-ES" sz="1200" b="1" dirty="0">
                <a:latin typeface="Swis721 Ex BT" pitchFamily="34" charset="0"/>
              </a:rPr>
              <a:t>	</a:t>
            </a:r>
            <a:r>
              <a:rPr lang="es-ES" altLang="es-ES" sz="1200" dirty="0">
                <a:latin typeface="Swis721 Ex BT" pitchFamily="34" charset="0"/>
              </a:rPr>
              <a:t>ZARAGOZA.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VIRGEN DEL PILAR. 	</a:t>
            </a:r>
            <a:r>
              <a:rPr lang="es-ES" altLang="es-ES" sz="1200" dirty="0">
                <a:latin typeface="Swis721 Ex BT" pitchFamily="34" charset="0"/>
              </a:rPr>
              <a:t>ZARAGOZA.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IES TUBALCAIN.	</a:t>
            </a:r>
            <a:r>
              <a:rPr lang="es-ES" altLang="es-ES" sz="1200" dirty="0" smtClean="0">
                <a:latin typeface="Swis721 Ex BT" pitchFamily="34" charset="0"/>
              </a:rPr>
              <a:t>TARAZONA (Zaragoza)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IES PEDRO CERRADA.	</a:t>
            </a:r>
            <a:r>
              <a:rPr lang="es-ES" altLang="es-ES" sz="1200" dirty="0" smtClean="0">
                <a:latin typeface="Swis721 Ex BT" pitchFamily="34" charset="0"/>
              </a:rPr>
              <a:t>UTEBO (Zaragoza)</a:t>
            </a:r>
          </a:p>
          <a:p>
            <a:pPr marL="0" lvl="1" eaLnBrk="1" hangingPunct="1">
              <a:tabLst>
                <a:tab pos="4040188" algn="r"/>
              </a:tabLst>
            </a:pPr>
            <a:endParaRPr lang="es-ES" altLang="es-ES" sz="1200" dirty="0">
              <a:latin typeface="Swis721 Ex BT" pitchFamily="34" charset="0"/>
            </a:endParaRP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CPC SAN VALERO</a:t>
            </a:r>
            <a:r>
              <a:rPr lang="es-ES" altLang="es-ES" sz="1200" dirty="0" smtClean="0">
                <a:latin typeface="Swis721 Ex BT" pitchFamily="34" charset="0"/>
              </a:rPr>
              <a:t>.	ZARAGOZA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CPC SANTO DOMINGO DE SILOS</a:t>
            </a:r>
            <a:r>
              <a:rPr lang="es-ES" altLang="es-ES" sz="1200" dirty="0" smtClean="0">
                <a:latin typeface="Swis721 Ex BT" pitchFamily="34" charset="0"/>
              </a:rPr>
              <a:t>	ZARAGOZA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b="1" dirty="0" smtClean="0">
                <a:latin typeface="Swis721 Ex BT" pitchFamily="34" charset="0"/>
              </a:rPr>
              <a:t>CPC SALESIANOS NTRA. SRA. DEL PILAR</a:t>
            </a:r>
          </a:p>
          <a:p>
            <a:pPr marL="0" lvl="1" eaLnBrk="1" hangingPunct="1">
              <a:tabLst>
                <a:tab pos="4040188" algn="r"/>
              </a:tabLst>
            </a:pPr>
            <a:r>
              <a:rPr lang="es-ES" altLang="es-ES" sz="1200" dirty="0">
                <a:latin typeface="Swis721 Ex BT" pitchFamily="34" charset="0"/>
              </a:rPr>
              <a:t>	</a:t>
            </a:r>
            <a:r>
              <a:rPr lang="es-ES" altLang="es-ES" sz="1200" dirty="0" smtClean="0">
                <a:latin typeface="Swis721 Ex BT" pitchFamily="34" charset="0"/>
              </a:rPr>
              <a:t>ZARAGOZA.</a:t>
            </a:r>
          </a:p>
        </p:txBody>
      </p:sp>
    </p:spTree>
    <p:extLst>
      <p:ext uri="{BB962C8B-B14F-4D97-AF65-F5344CB8AC3E}">
        <p14:creationId xmlns:p14="http://schemas.microsoft.com/office/powerpoint/2010/main" val="467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764013" y="2565400"/>
            <a:ext cx="1071683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907704" y="4868863"/>
            <a:ext cx="6767984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1725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99" y="1556044"/>
            <a:ext cx="7174139" cy="76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2" y="1572894"/>
            <a:ext cx="1028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2351037"/>
            <a:ext cx="6271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wis721 Ex BT" pitchFamily="34" charset="0"/>
              </a:rPr>
              <a:t>BOA 12/05/2017</a:t>
            </a:r>
            <a:endParaRPr lang="es-ES" altLang="es-ES" sz="1600" b="1" dirty="0">
              <a:solidFill>
                <a:schemeClr val="tx2">
                  <a:lumMod val="60000"/>
                  <a:lumOff val="40000"/>
                </a:schemeClr>
              </a:solidFill>
              <a:latin typeface="Swis721 Ex BT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15122" y="4077072"/>
            <a:ext cx="814936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La </a:t>
            </a:r>
            <a:r>
              <a:rPr lang="es-ES" sz="1400" dirty="0">
                <a:latin typeface="Swis721 Ex BT" panose="020B0605020202020204" pitchFamily="34" charset="0"/>
              </a:rPr>
              <a:t>admisión se realizará de acuerdo a los siguientes </a:t>
            </a:r>
            <a:r>
              <a:rPr lang="es-ES" sz="1400" b="1" dirty="0" smtClean="0">
                <a:latin typeface="Swis721 Ex BT" panose="020B0605020202020204" pitchFamily="34" charset="0"/>
              </a:rPr>
              <a:t>CRITERIOS DE PRIORIDAD</a:t>
            </a:r>
            <a:r>
              <a:rPr lang="es-ES" sz="1400" dirty="0" smtClean="0">
                <a:latin typeface="Swis721 Ex BT" panose="020B0605020202020204" pitchFamily="34" charset="0"/>
              </a:rPr>
              <a:t>: 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</a:pPr>
            <a:r>
              <a:rPr lang="es-ES" sz="1200" dirty="0" smtClean="0">
                <a:latin typeface="Swis721 Ex BT" panose="020B0605020202020204" pitchFamily="34" charset="0"/>
              </a:rPr>
              <a:t>1.º Solicitantes </a:t>
            </a:r>
            <a:r>
              <a:rPr lang="es-ES" sz="1200" dirty="0">
                <a:latin typeface="Swis721 Ex BT" panose="020B0605020202020204" pitchFamily="34" charset="0"/>
              </a:rPr>
              <a:t>que hayan acreditado en Aragón al menos una unidad de competencia en el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wis721 Ex BT" panose="020B0605020202020204" pitchFamily="34" charset="0"/>
              </a:rPr>
              <a:t>procedimiento de evaluación y acreditación de las competencias profesionales, </a:t>
            </a:r>
            <a:r>
              <a:rPr lang="es-ES" sz="1200" dirty="0">
                <a:latin typeface="Swis721 Ex BT" panose="020B0605020202020204" pitchFamily="34" charset="0"/>
              </a:rPr>
              <a:t>ordenados de mayor a menor por el número de unidades de competencia acreditadas, incluidas en el correspondiente título. </a:t>
            </a:r>
            <a:endParaRPr lang="es-ES" sz="1200" dirty="0" smtClean="0">
              <a:latin typeface="Swis721 Ex BT" panose="020B0605020202020204" pitchFamily="34" charset="0"/>
            </a:endParaRP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</a:pPr>
            <a:r>
              <a:rPr lang="es-ES" sz="1200" dirty="0" smtClean="0">
                <a:latin typeface="Swis721 Ex BT" panose="020B0605020202020204" pitchFamily="34" charset="0"/>
              </a:rPr>
              <a:t>2.º </a:t>
            </a:r>
            <a:r>
              <a:rPr lang="es-ES" sz="1200" dirty="0">
                <a:latin typeface="Swis721 Ex BT" panose="020B0605020202020204" pitchFamily="34" charset="0"/>
              </a:rPr>
              <a:t>Solicitantes que estén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wis721 Ex BT" panose="020B0605020202020204" pitchFamily="34" charset="0"/>
              </a:rPr>
              <a:t>participando en convocatorias abiertas del Procedimiento de evaluación y acreditación de competencias profesionales </a:t>
            </a:r>
            <a:r>
              <a:rPr lang="es-ES" sz="1200" dirty="0">
                <a:latin typeface="Swis721 Ex BT" panose="020B0605020202020204" pitchFamily="34" charset="0"/>
              </a:rPr>
              <a:t>en la Comunidad Autónoma de Aragón, ordenados de mayor a menor experiencia profesional. </a:t>
            </a:r>
            <a:endParaRPr lang="es-ES" sz="1200" dirty="0" smtClean="0">
              <a:latin typeface="Swis721 Ex BT" panose="020B0605020202020204" pitchFamily="34" charset="0"/>
            </a:endParaRPr>
          </a:p>
          <a:p>
            <a:pPr marL="361950" indent="-361950" algn="just">
              <a:spcBef>
                <a:spcPts val="0"/>
              </a:spcBef>
              <a:spcAft>
                <a:spcPts val="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………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85399" y="2030417"/>
            <a:ext cx="5134873" cy="290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45992" y="3222268"/>
            <a:ext cx="8298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Swis721 Ex BT" panose="020B0605020202020204" pitchFamily="34" charset="0"/>
              </a:rPr>
              <a:t>REQUISITOS DE ACCESO: </a:t>
            </a:r>
            <a:r>
              <a:rPr lang="es-ES" sz="1400" dirty="0" smtClean="0">
                <a:latin typeface="Swis721 Ex BT" panose="020B0605020202020204" pitchFamily="34" charset="0"/>
              </a:rPr>
              <a:t>experiencia </a:t>
            </a:r>
            <a:r>
              <a:rPr lang="es-ES" sz="1400" dirty="0">
                <a:latin typeface="Swis721 Ex BT" panose="020B0605020202020204" pitchFamily="34" charset="0"/>
              </a:rPr>
              <a:t>laboral de al menos el equivalente a </a:t>
            </a:r>
            <a:r>
              <a:rPr lang="es-ES" sz="1400" dirty="0" smtClean="0">
                <a:latin typeface="Swis721 Ex BT" panose="020B0605020202020204" pitchFamily="34" charset="0"/>
              </a:rPr>
              <a:t>un año </a:t>
            </a:r>
            <a:r>
              <a:rPr lang="es-ES" sz="1400" dirty="0">
                <a:latin typeface="Swis721 Ex BT" panose="020B0605020202020204" pitchFamily="34" charset="0"/>
              </a:rPr>
              <a:t>de actividad laboral con jornada completa, relacionada o no con los </a:t>
            </a:r>
            <a:r>
              <a:rPr lang="es-ES" sz="1400" dirty="0" smtClean="0">
                <a:latin typeface="Swis721 Ex BT" panose="020B0605020202020204" pitchFamily="34" charset="0"/>
              </a:rPr>
              <a:t>módulos profesionales </a:t>
            </a:r>
            <a:r>
              <a:rPr lang="es-ES" sz="1400" dirty="0">
                <a:latin typeface="Swis721 Ex BT" panose="020B0605020202020204" pitchFamily="34" charset="0"/>
              </a:rPr>
              <a:t>que se pretenda cursar.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09190" y="2760096"/>
            <a:ext cx="6757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Swis721 Ex BT" panose="020B0605020202020204" pitchFamily="34" charset="0"/>
              </a:rPr>
              <a:t>PLAZAS: </a:t>
            </a:r>
            <a:r>
              <a:rPr lang="es-ES" sz="1400" dirty="0" smtClean="0">
                <a:latin typeface="Swis721 Ex BT" panose="020B0605020202020204" pitchFamily="34" charset="0"/>
              </a:rPr>
              <a:t>30 en cada uno de los módulos profesionales.</a:t>
            </a:r>
            <a:endParaRPr lang="es-ES" sz="1400" dirty="0">
              <a:latin typeface="Swis721 Ex BT" panose="020B0605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16822" y="908719"/>
            <a:ext cx="46078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i="1" dirty="0" smtClean="0">
                <a:solidFill>
                  <a:srgbClr val="FF6600"/>
                </a:solidFill>
                <a:latin typeface="Swis721 Ex BT" pitchFamily="34" charset="0"/>
              </a:rPr>
              <a:t>Formación complementaria:</a:t>
            </a:r>
          </a:p>
          <a:p>
            <a:pPr eaLnBrk="1" hangingPunct="1"/>
            <a:r>
              <a:rPr lang="es-ES" altLang="es-ES" b="1" u="sng" dirty="0" smtClean="0">
                <a:solidFill>
                  <a:srgbClr val="FF6600"/>
                </a:solidFill>
                <a:latin typeface="Swis721 Ex BT" pitchFamily="34" charset="0"/>
              </a:rPr>
              <a:t>OFERTA PARCIAL</a:t>
            </a:r>
            <a:r>
              <a:rPr lang="es-ES" altLang="es-ES" b="1" dirty="0" smtClean="0">
                <a:solidFill>
                  <a:srgbClr val="FF6600"/>
                </a:solidFill>
                <a:latin typeface="Swis721 Ex BT" pitchFamily="34" charset="0"/>
              </a:rPr>
              <a:t>:</a:t>
            </a:r>
            <a:r>
              <a:rPr lang="es-ES" altLang="es-ES" dirty="0" smtClean="0"/>
              <a:t> 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314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184576" cy="2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16822" y="908719"/>
            <a:ext cx="46078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i="1" dirty="0" smtClean="0">
                <a:solidFill>
                  <a:srgbClr val="FF6600"/>
                </a:solidFill>
                <a:latin typeface="Swis721 Ex BT" pitchFamily="34" charset="0"/>
              </a:rPr>
              <a:t>Formación complementaria:</a:t>
            </a:r>
          </a:p>
          <a:p>
            <a:pPr eaLnBrk="1" hangingPunct="1"/>
            <a:r>
              <a:rPr lang="es-ES" altLang="es-ES" b="1" u="sng" dirty="0" smtClean="0">
                <a:solidFill>
                  <a:srgbClr val="FF6600"/>
                </a:solidFill>
                <a:latin typeface="Swis721 Ex BT" pitchFamily="34" charset="0"/>
              </a:rPr>
              <a:t>OFERTA PARCIAL</a:t>
            </a:r>
            <a:r>
              <a:rPr lang="es-ES" altLang="es-ES" b="1" dirty="0" smtClean="0">
                <a:solidFill>
                  <a:srgbClr val="FF6600"/>
                </a:solidFill>
                <a:latin typeface="Swis721 Ex BT" pitchFamily="34" charset="0"/>
              </a:rPr>
              <a:t>:</a:t>
            </a:r>
            <a:r>
              <a:rPr lang="es-ES" altLang="es-ES" dirty="0" smtClean="0"/>
              <a:t> </a:t>
            </a:r>
            <a:endParaRPr lang="es-ES" alt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1" y="1628799"/>
            <a:ext cx="8345265" cy="8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652120" y="1628799"/>
            <a:ext cx="2520280" cy="869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6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933825"/>
            <a:ext cx="286861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30 CuadroTexto"/>
          <p:cNvSpPr txBox="1">
            <a:spLocks noChangeArrowheads="1"/>
          </p:cNvSpPr>
          <p:nvPr/>
        </p:nvSpPr>
        <p:spPr bwMode="auto">
          <a:xfrm>
            <a:off x="684213" y="198913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>
                <a:latin typeface="Swis721 Ex BT" pitchFamily="34" charset="0"/>
              </a:rPr>
              <a:t>MUCHAS GRACIAS POR VUESTRA ATENCIÓN.</a:t>
            </a:r>
          </a:p>
        </p:txBody>
      </p:sp>
      <p:sp>
        <p:nvSpPr>
          <p:cNvPr id="31755" name="AutoShape 11" descr="Resultado de imagen de cpifp piramid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757" name="AutoShape 13" descr="Resultado de imagen de cpifp piramid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6146" name="Picture 2" descr="Resultado de imagen de cpifp bajo ar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9" y="4038603"/>
            <a:ext cx="3660991" cy="9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5 Rectángulo"/>
          <p:cNvSpPr>
            <a:spLocks noChangeArrowheads="1"/>
          </p:cNvSpPr>
          <p:nvPr/>
        </p:nvSpPr>
        <p:spPr bwMode="auto">
          <a:xfrm>
            <a:off x="755576" y="1052403"/>
            <a:ext cx="5616575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>
                <a:latin typeface="Swis721 Ex BT" pitchFamily="34" charset="0"/>
              </a:rPr>
              <a:t>¿QUÉ SE CONVOCÓ?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763713" y="3213100"/>
            <a:ext cx="72009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17086"/>
              </p:ext>
            </p:extLst>
          </p:nvPr>
        </p:nvGraphicFramePr>
        <p:xfrm>
          <a:off x="755651" y="3716338"/>
          <a:ext cx="8064822" cy="2096690"/>
        </p:xfrm>
        <a:graphic>
          <a:graphicData uri="http://schemas.openxmlformats.org/drawingml/2006/table">
            <a:tbl>
              <a:tblPr/>
              <a:tblGrid>
                <a:gridCol w="3225310"/>
                <a:gridCol w="4839512"/>
              </a:tblGrid>
              <a:tr h="3607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CONVOCATORIA:</a:t>
                      </a:r>
                      <a:endParaRPr kumimoji="0" lang="es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  <a:endParaRPr kumimoji="0" lang="es-ES" alt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735956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857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TMV 2016-09:</a:t>
                      </a:r>
                    </a:p>
                    <a:p>
                      <a:pPr marL="857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MANTENIMIENTO Y REPARACIÓN DE VEHÍCULOS.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TMV044_2:  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Pintura de vehículos. (UC0122_2, UC0123_2)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TMV045_2: 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Mantenimiento de estructuras de carrocerías de vehículos. (UC0124_2, UC0125_2, UC0126_2)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TMV046_2: 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Mantenimiento de elementos no estructurales de carrocerías de vehículos. (UC0127_2, UC0128_2, UC0129_2)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81375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2"/>
          <p:cNvSpPr>
            <a:spLocks noChangeShapeType="1"/>
          </p:cNvSpPr>
          <p:nvPr/>
        </p:nvSpPr>
        <p:spPr bwMode="auto">
          <a:xfrm>
            <a:off x="4354513" y="31003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4354513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6235700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69773"/>
            <a:ext cx="6800800" cy="52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796642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Resultados</a:t>
            </a:r>
            <a:r>
              <a:rPr lang="en-US" dirty="0"/>
              <a:t>:</a:t>
            </a:r>
            <a:endParaRPr lang="es-ES" dirty="0"/>
          </a:p>
        </p:txBody>
      </p:sp>
      <p:graphicFrame>
        <p:nvGraphicFramePr>
          <p:cNvPr id="3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287017"/>
              </p:ext>
            </p:extLst>
          </p:nvPr>
        </p:nvGraphicFramePr>
        <p:xfrm>
          <a:off x="1331640" y="1218878"/>
          <a:ext cx="6984775" cy="321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510897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UC’S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INSCRITOS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ACREDITADAS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 ACREDITADAS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% QUE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ACREDITAN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980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UC0122_2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94,5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UC0123_2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94,5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UC0124_2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92,3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UC0125_2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92,3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UC0126_2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49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94,2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301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UC0127_2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319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UC0128_2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51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94,4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  <a:tr h="3337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UC0129_2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51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94,4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259632" y="450912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UC0122_2:  </a:t>
            </a:r>
            <a:r>
              <a:rPr lang="es-ES" sz="1200" dirty="0"/>
              <a:t>Realizar la preparación, protección e igualación de superficie de vehículos.</a:t>
            </a:r>
          </a:p>
          <a:p>
            <a:r>
              <a:rPr lang="es-ES" sz="1200" dirty="0" smtClean="0"/>
              <a:t>UC0123_2:  </a:t>
            </a:r>
            <a:r>
              <a:rPr lang="es-ES" sz="1200" dirty="0"/>
              <a:t>Efectuar el embellecimiento de superficies.</a:t>
            </a:r>
          </a:p>
          <a:p>
            <a:r>
              <a:rPr lang="es-ES" sz="1200" dirty="0" smtClean="0"/>
              <a:t>UC0124_2:  </a:t>
            </a:r>
            <a:r>
              <a:rPr lang="es-ES" sz="1200" dirty="0"/>
              <a:t>Sustituir elementos fijos del vehículo total o parcialmente.</a:t>
            </a:r>
          </a:p>
          <a:p>
            <a:r>
              <a:rPr lang="es-ES" sz="1200" dirty="0" smtClean="0"/>
              <a:t>UC0125_2:  </a:t>
            </a:r>
            <a:r>
              <a:rPr lang="es-ES" sz="1200" dirty="0"/>
              <a:t>Reparar la estructura del vehículo.</a:t>
            </a:r>
          </a:p>
          <a:p>
            <a:r>
              <a:rPr lang="es-ES" sz="1200" dirty="0" smtClean="0"/>
              <a:t>UC0126_2:  </a:t>
            </a:r>
            <a:r>
              <a:rPr lang="es-ES" sz="1200" dirty="0"/>
              <a:t>Realizar el conformado de elementos metálicos y reformas de importancia.</a:t>
            </a:r>
          </a:p>
          <a:p>
            <a:r>
              <a:rPr lang="es-ES" sz="1200" dirty="0" smtClean="0"/>
              <a:t>UC0127_2:  </a:t>
            </a:r>
            <a:r>
              <a:rPr lang="es-ES" sz="1200" dirty="0"/>
              <a:t>Sustituir y/o reparar elementos amovibles de un vehículo.</a:t>
            </a:r>
          </a:p>
          <a:p>
            <a:r>
              <a:rPr lang="es-ES" sz="1200" dirty="0" smtClean="0"/>
              <a:t>UC0128_2:  </a:t>
            </a:r>
            <a:r>
              <a:rPr lang="es-ES" sz="1200" dirty="0"/>
              <a:t>Realizar la reparación de elementos metálicos y sintéticos.</a:t>
            </a:r>
          </a:p>
          <a:p>
            <a:r>
              <a:rPr lang="es-ES" sz="1200" dirty="0" smtClean="0"/>
              <a:t>UC0129_2:  </a:t>
            </a:r>
            <a:r>
              <a:rPr lang="es-ES" sz="1200" dirty="0"/>
              <a:t>Sustituir y/o reparar elementos fijos no estructurales del vehículo total o parcialmente.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809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5 Rectángulo"/>
          <p:cNvSpPr>
            <a:spLocks noChangeArrowheads="1"/>
          </p:cNvSpPr>
          <p:nvPr/>
        </p:nvSpPr>
        <p:spPr bwMode="auto">
          <a:xfrm>
            <a:off x="756096" y="1125538"/>
            <a:ext cx="806437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u="sng" dirty="0">
                <a:latin typeface="Swis721 Ex BT" pitchFamily="34" charset="0"/>
              </a:rPr>
              <a:t>RECLAMACIONES</a:t>
            </a:r>
            <a:r>
              <a:rPr lang="es-ES" altLang="es-ES" b="1" dirty="0">
                <a:latin typeface="Swis721 Ex BT" pitchFamily="34" charset="0"/>
              </a:rPr>
              <a:t>:</a:t>
            </a:r>
          </a:p>
          <a:p>
            <a:pPr eaLnBrk="1" hangingPunct="1"/>
            <a:endParaRPr lang="es-ES" altLang="es-ES" b="1" dirty="0">
              <a:latin typeface="Swis721 Ex BT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s-ES" altLang="es-ES" dirty="0">
                <a:latin typeface="Swis721 Ex BT" pitchFamily="34" charset="0"/>
              </a:rPr>
              <a:t>PRESENTACIÓN en el centro gestor los días </a:t>
            </a:r>
            <a:r>
              <a:rPr lang="es-ES" altLang="es-ES" b="1" dirty="0" smtClean="0">
                <a:latin typeface="Swis721 Ex BT" pitchFamily="34" charset="0"/>
              </a:rPr>
              <a:t>16, 19 </a:t>
            </a:r>
            <a:r>
              <a:rPr lang="es-ES" altLang="es-ES" b="1" dirty="0">
                <a:latin typeface="Swis721 Ex BT" pitchFamily="34" charset="0"/>
              </a:rPr>
              <a:t>y </a:t>
            </a:r>
            <a:r>
              <a:rPr lang="es-ES" altLang="es-ES" b="1" dirty="0" smtClean="0">
                <a:latin typeface="Swis721 Ex BT" pitchFamily="34" charset="0"/>
              </a:rPr>
              <a:t>20 </a:t>
            </a:r>
            <a:r>
              <a:rPr lang="es-ES" altLang="es-ES" b="1" dirty="0">
                <a:latin typeface="Swis721 Ex BT" pitchFamily="34" charset="0"/>
              </a:rPr>
              <a:t>de </a:t>
            </a:r>
            <a:r>
              <a:rPr lang="es-ES" altLang="es-ES" b="1" dirty="0" smtClean="0">
                <a:latin typeface="Swis721 Ex BT" pitchFamily="34" charset="0"/>
              </a:rPr>
              <a:t>junio </a:t>
            </a:r>
            <a:r>
              <a:rPr lang="es-ES" altLang="es-ES" b="1" dirty="0">
                <a:latin typeface="Swis721 Ex BT" pitchFamily="34" charset="0"/>
              </a:rPr>
              <a:t>de </a:t>
            </a:r>
            <a:r>
              <a:rPr lang="es-ES" altLang="es-ES" b="1" dirty="0" smtClean="0">
                <a:latin typeface="Swis721 Ex BT" pitchFamily="34" charset="0"/>
              </a:rPr>
              <a:t>2017.</a:t>
            </a:r>
            <a:endParaRPr lang="es-ES" altLang="es-ES" b="1" dirty="0">
              <a:latin typeface="Swis721 Ex BT" pitchFamily="34" charset="0"/>
            </a:endParaRPr>
          </a:p>
          <a:p>
            <a:pPr algn="just" eaLnBrk="1" hangingPunct="1">
              <a:buFontTx/>
              <a:buChar char="•"/>
            </a:pPr>
            <a:endParaRPr lang="es-ES" altLang="es-ES" b="1" dirty="0">
              <a:latin typeface="Swis721 Ex BT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s-ES" altLang="es-ES" dirty="0">
                <a:latin typeface="Swis721 Ex BT" pitchFamily="34" charset="0"/>
              </a:rPr>
              <a:t>RESOLUCIÓN de las RECLAMACIONES: del </a:t>
            </a:r>
            <a:r>
              <a:rPr lang="es-ES" altLang="es-ES" b="1" dirty="0" smtClean="0">
                <a:latin typeface="Swis721 Ex BT" pitchFamily="34" charset="0"/>
              </a:rPr>
              <a:t>21 </a:t>
            </a:r>
            <a:r>
              <a:rPr lang="es-ES" altLang="es-ES" b="1" dirty="0">
                <a:latin typeface="Swis721 Ex BT" pitchFamily="34" charset="0"/>
              </a:rPr>
              <a:t>al </a:t>
            </a:r>
            <a:r>
              <a:rPr lang="es-ES" altLang="es-ES" b="1" dirty="0" smtClean="0">
                <a:latin typeface="Swis721 Ex BT" pitchFamily="34" charset="0"/>
              </a:rPr>
              <a:t>23 </a:t>
            </a:r>
            <a:r>
              <a:rPr lang="es-ES" altLang="es-ES" b="1" dirty="0">
                <a:latin typeface="Swis721 Ex BT" pitchFamily="34" charset="0"/>
              </a:rPr>
              <a:t>de </a:t>
            </a:r>
            <a:r>
              <a:rPr lang="es-ES" altLang="es-ES" b="1" dirty="0" smtClean="0">
                <a:latin typeface="Swis721 Ex BT" pitchFamily="34" charset="0"/>
              </a:rPr>
              <a:t>junio </a:t>
            </a:r>
            <a:r>
              <a:rPr lang="es-ES" altLang="es-ES" b="1" dirty="0">
                <a:latin typeface="Swis721 Ex BT" pitchFamily="34" charset="0"/>
              </a:rPr>
              <a:t>de 2017.</a:t>
            </a:r>
          </a:p>
          <a:p>
            <a:pPr eaLnBrk="1" hangingPunct="1"/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WordArt 2"/>
          <p:cNvSpPr>
            <a:spLocks noChangeArrowheads="1" noChangeShapeType="1" noTextEdit="1"/>
          </p:cNvSpPr>
          <p:nvPr/>
        </p:nvSpPr>
        <p:spPr bwMode="auto">
          <a:xfrm>
            <a:off x="971327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23236" name="WordArt 4"/>
          <p:cNvSpPr>
            <a:spLocks noChangeArrowheads="1" noChangeShapeType="1" noTextEdit="1"/>
          </p:cNvSpPr>
          <p:nvPr/>
        </p:nvSpPr>
        <p:spPr bwMode="auto">
          <a:xfrm>
            <a:off x="2411760" y="4941888"/>
            <a:ext cx="6587778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certificado de profesionalidad</a:t>
            </a:r>
          </a:p>
        </p:txBody>
      </p:sp>
      <p:sp>
        <p:nvSpPr>
          <p:cNvPr id="223237" name="WordArt 5"/>
          <p:cNvSpPr>
            <a:spLocks noChangeArrowheads="1" noChangeShapeType="1" noTextEdit="1"/>
          </p:cNvSpPr>
          <p:nvPr/>
        </p:nvSpPr>
        <p:spPr bwMode="auto">
          <a:xfrm>
            <a:off x="2440360" y="4292600"/>
            <a:ext cx="38163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solicitud del</a:t>
            </a:r>
          </a:p>
        </p:txBody>
      </p:sp>
    </p:spTree>
    <p:extLst>
      <p:ext uri="{BB962C8B-B14F-4D97-AF65-F5344CB8AC3E}">
        <p14:creationId xmlns:p14="http://schemas.microsoft.com/office/powerpoint/2010/main" val="25447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839663" y="1341438"/>
            <a:ext cx="8124825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" altLang="es-ES" b="1">
                <a:latin typeface="Swis721 Ex BT" pitchFamily="34" charset="0"/>
              </a:rPr>
              <a:t>¿QUÉ ES UN CERTIFICADO DE PROFESIONALIDAD?:</a:t>
            </a:r>
            <a:r>
              <a:rPr lang="es-ES" altLang="es-ES"/>
              <a:t> </a:t>
            </a:r>
          </a:p>
          <a:p>
            <a:pPr algn="just"/>
            <a:endParaRPr lang="es-ES" altLang="es-ES"/>
          </a:p>
          <a:p>
            <a:pPr algn="just"/>
            <a:r>
              <a:rPr lang="es-ES" altLang="es-ES" sz="1400">
                <a:latin typeface="Swis721 Ex BT" pitchFamily="34" charset="0"/>
              </a:rPr>
              <a:t>El certificado de profesionalidad es el </a:t>
            </a:r>
            <a:r>
              <a:rPr lang="es-ES" altLang="es-ES" sz="1400" b="1">
                <a:latin typeface="Swis721 Ex BT" pitchFamily="34" charset="0"/>
              </a:rPr>
              <a:t>instrumento de acreditación oficial de las cualificaciones profesionales</a:t>
            </a:r>
            <a:r>
              <a:rPr lang="es-ES" altLang="es-ES" sz="1400">
                <a:latin typeface="Swis721 Ex BT" pitchFamily="34" charset="0"/>
              </a:rPr>
              <a:t> del Catálogo Nacional de Cualificaciones Profesionales en el ámbito de la Administración laboral que acredita la capacitación para el desarrollo de una actividad laboral con significación para el empleo.</a:t>
            </a:r>
          </a:p>
          <a:p>
            <a:pPr algn="just"/>
            <a:endParaRPr lang="es-ES" altLang="es-ES" sz="1400">
              <a:latin typeface="Swis721 Ex BT" pitchFamily="34" charset="0"/>
            </a:endParaRPr>
          </a:p>
          <a:p>
            <a:pPr algn="just"/>
            <a:r>
              <a:rPr lang="es-ES" altLang="es-ES" sz="1400">
                <a:latin typeface="Swis721 Ex BT" pitchFamily="34" charset="0"/>
              </a:rPr>
              <a:t>Un certificado de profesionalidad configura un perfil profesional entendido como conjunto de competencias profesionales identificable en el sistema productivo, y reconocido y valorado en el mercado laboral.</a:t>
            </a:r>
          </a:p>
          <a:p>
            <a:pPr algn="just"/>
            <a:endParaRPr lang="es-ES" altLang="es-ES" sz="1400">
              <a:latin typeface="Swis721 Ex BT" pitchFamily="34" charset="0"/>
            </a:endParaRPr>
          </a:p>
          <a:p>
            <a:pPr algn="just"/>
            <a:r>
              <a:rPr lang="es-ES" altLang="es-ES" sz="1400">
                <a:latin typeface="Swis721 Ex BT" pitchFamily="34" charset="0"/>
              </a:rPr>
              <a:t>Los certificados de profesionalidad tendrán </a:t>
            </a:r>
            <a:r>
              <a:rPr lang="es-ES" altLang="es-ES" sz="1400" b="1">
                <a:latin typeface="Swis721 Ex BT" pitchFamily="34" charset="0"/>
              </a:rPr>
              <a:t>carácter oficial y validez en todo el territorio nacional</a:t>
            </a:r>
            <a:r>
              <a:rPr lang="es-ES" altLang="es-ES" sz="1400">
                <a:latin typeface="Swis721 Ex BT" pitchFamily="34" charset="0"/>
              </a:rPr>
              <a:t>, acreditan las correspondientes cualificaciones profesionales a quienes los hayan obtenido, y son expedidos</a:t>
            </a:r>
            <a:r>
              <a:rPr lang="es-ES" altLang="es-ES"/>
              <a:t> </a:t>
            </a:r>
            <a:r>
              <a:rPr lang="es-ES" altLang="es-ES" sz="1400">
                <a:latin typeface="Swis721 Ex BT" pitchFamily="34" charset="0"/>
              </a:rPr>
              <a:t>en Aragón por el Instituto Aragonés de Empleo.</a:t>
            </a:r>
          </a:p>
        </p:txBody>
      </p:sp>
    </p:spTree>
    <p:extLst>
      <p:ext uri="{BB962C8B-B14F-4D97-AF65-F5344CB8AC3E}">
        <p14:creationId xmlns:p14="http://schemas.microsoft.com/office/powerpoint/2010/main" val="1432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" y="1608414"/>
            <a:ext cx="4105304" cy="3220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5 Rectángulo"/>
          <p:cNvSpPr>
            <a:spLocks noChangeArrowheads="1"/>
          </p:cNvSpPr>
          <p:nvPr/>
        </p:nvSpPr>
        <p:spPr bwMode="auto">
          <a:xfrm>
            <a:off x="4212207" y="1052513"/>
            <a:ext cx="4176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b="1">
                <a:latin typeface="Swis721 Ex BT" pitchFamily="34" charset="0"/>
              </a:rPr>
              <a:t>www.aragon.es/inaem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2658789" y="3872153"/>
            <a:ext cx="401399" cy="27757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84" y="1618806"/>
            <a:ext cx="3964219" cy="324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3061270" y="4010939"/>
            <a:ext cx="194561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2426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82" y="5013325"/>
            <a:ext cx="1223963" cy="47466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7335718" y="4049237"/>
            <a:ext cx="736389" cy="207029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42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32" y="5084763"/>
            <a:ext cx="2519363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7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70" y="5373688"/>
            <a:ext cx="5032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7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82" y="5373688"/>
            <a:ext cx="5032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900682" y="1052513"/>
            <a:ext cx="3370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b="1">
                <a:latin typeface="Swis721 Ex BT" pitchFamily="34" charset="0"/>
              </a:rPr>
              <a:t>¿CÓMO LO SOLICITO?:</a:t>
            </a:r>
            <a:r>
              <a:rPr lang="es-ES" alt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1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838</Words>
  <Application>Microsoft Office PowerPoint</Application>
  <PresentationFormat>Presentación en pantalla (4:3)</PresentationFormat>
  <Paragraphs>189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DGA</dc:creator>
  <cp:lastModifiedBy>admin</cp:lastModifiedBy>
  <cp:revision>252</cp:revision>
  <dcterms:created xsi:type="dcterms:W3CDTF">2010-02-01T08:06:35Z</dcterms:created>
  <dcterms:modified xsi:type="dcterms:W3CDTF">2017-06-15T12:53:16Z</dcterms:modified>
</cp:coreProperties>
</file>